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</p:sldIdLst>
  <p:sldSz cx="9144000" cy="5145088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5F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6"/>
    <p:restoredTop sz="94637"/>
  </p:normalViewPr>
  <p:slideViewPr>
    <p:cSldViewPr snapToGrid="0" snapToObjects="1">
      <p:cViewPr varScale="1">
        <p:scale>
          <a:sx n="116" d="100"/>
          <a:sy n="116" d="100"/>
        </p:scale>
        <p:origin x="216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E19A5-AC2A-8A45-8D35-353D4F4CBF6B}" type="datetimeFigureOut">
              <a:rPr lang="en-US" smtClean="0"/>
              <a:t>5/6/19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A3CF-AF0E-8349-A7B2-08399DAF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29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E19A5-AC2A-8A45-8D35-353D4F4CBF6B}" type="datetimeFigureOut">
              <a:rPr lang="en-US" smtClean="0"/>
              <a:t>5/6/19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A3CF-AF0E-8349-A7B2-08399DAF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568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928"/>
            <a:ext cx="1971675" cy="43602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928"/>
            <a:ext cx="5800725" cy="43602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E19A5-AC2A-8A45-8D35-353D4F4CBF6B}" type="datetimeFigureOut">
              <a:rPr lang="en-US" smtClean="0"/>
              <a:t>5/6/19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A3CF-AF0E-8349-A7B2-08399DAF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41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E19A5-AC2A-8A45-8D35-353D4F4CBF6B}" type="datetimeFigureOut">
              <a:rPr lang="en-US" smtClean="0"/>
              <a:t>5/6/19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A3CF-AF0E-8349-A7B2-08399DAF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87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3160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E19A5-AC2A-8A45-8D35-353D4F4CBF6B}" type="datetimeFigureOut">
              <a:rPr lang="en-US" smtClean="0"/>
              <a:t>5/6/19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A3CF-AF0E-8349-A7B2-08399DAF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588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642"/>
            <a:ext cx="3886200" cy="3264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642"/>
            <a:ext cx="3886200" cy="3264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E19A5-AC2A-8A45-8D35-353D4F4CBF6B}" type="datetimeFigureOut">
              <a:rPr lang="en-US" smtClean="0"/>
              <a:t>5/6/19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A3CF-AF0E-8349-A7B2-08399DAF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922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29"/>
            <a:ext cx="7886700" cy="99447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1261"/>
            <a:ext cx="3868340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9386"/>
            <a:ext cx="3868340" cy="27642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1261"/>
            <a:ext cx="388739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386"/>
            <a:ext cx="3887391" cy="27642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E19A5-AC2A-8A45-8D35-353D4F4CBF6B}" type="datetimeFigureOut">
              <a:rPr lang="en-US" smtClean="0"/>
              <a:t>5/6/19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A3CF-AF0E-8349-A7B2-08399DAF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91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E19A5-AC2A-8A45-8D35-353D4F4CBF6B}" type="datetimeFigureOut">
              <a:rPr lang="en-US" smtClean="0"/>
              <a:t>5/6/19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A3CF-AF0E-8349-A7B2-08399DAF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2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E19A5-AC2A-8A45-8D35-353D4F4CBF6B}" type="datetimeFigureOut">
              <a:rPr lang="en-US" smtClean="0"/>
              <a:t>5/6/19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A3CF-AF0E-8349-A7B2-08399DAF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07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E19A5-AC2A-8A45-8D35-353D4F4CBF6B}" type="datetimeFigureOut">
              <a:rPr lang="en-US" smtClean="0"/>
              <a:t>5/6/19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A3CF-AF0E-8349-A7B2-08399DAF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28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798"/>
            <a:ext cx="4629150" cy="365634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E19A5-AC2A-8A45-8D35-353D4F4CBF6B}" type="datetimeFigureOut">
              <a:rPr lang="en-US" smtClean="0"/>
              <a:t>5/6/19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A3CF-AF0E-8349-A7B2-08399DAF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169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E19A5-AC2A-8A45-8D35-353D4F4CBF6B}" type="datetimeFigureOut">
              <a:rPr lang="en-US" smtClean="0"/>
              <a:t>5/6/19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2A3CF-AF0E-8349-A7B2-08399DAF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46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IVOAastro" TargetMode="External"/><Relationship Id="rId4" Type="http://schemas.openxmlformats.org/officeDocument/2006/relationships/hyperlink" Target="https://m.weibo.cn/p/1005056397469427" TargetMode="External"/><Relationship Id="rId5" Type="http://schemas.openxmlformats.org/officeDocument/2006/relationships/hyperlink" Target="https://wiki.ivoa.net/twiki/bin/view/IVOA/MediaGroup" TargetMode="Externa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witter.com/IVOAastr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IVOAastro" TargetMode="External"/><Relationship Id="rId4" Type="http://schemas.openxmlformats.org/officeDocument/2006/relationships/hyperlink" Target="https://m.weibo.cn/p/1005056397469427" TargetMode="External"/><Relationship Id="rId5" Type="http://schemas.openxmlformats.org/officeDocument/2006/relationships/hyperlink" Target="https://wiki.ivoa.net/twiki/bin/view/IVOA/MediaGroup" TargetMode="External"/><Relationship Id="rId6" Type="http://schemas.openxmlformats.org/officeDocument/2006/relationships/hyperlink" Target="mailto:ivoa-news-editors@ivoa.net" TargetMode="External"/><Relationship Id="rId7" Type="http://schemas.openxmlformats.org/officeDocument/2006/relationships/hyperlink" Target="mailto:media@ivoa.net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witter.com/IVOAastr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29186"/>
            <a:ext cx="8229600" cy="610568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IVOA Media Group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21920" y="900952"/>
            <a:ext cx="8900160" cy="3014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charset="2"/>
              <a:buChar char="Ø"/>
              <a:defRPr lang="en-GB" sz="1800" baseline="0">
                <a:solidFill>
                  <a:srgbClr val="FFFFFF"/>
                </a:solidFill>
                <a:latin typeface="+mn-lt"/>
                <a:ea typeface="+mn-ea"/>
                <a:cs typeface="Verdana"/>
              </a:defRPr>
            </a:lvl1pPr>
            <a:lvl2pPr marL="722313" indent="-360363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charset="2"/>
              <a:buChar char="Ø"/>
              <a:defRPr lang="en-GB" sz="1600" dirty="0" smtClean="0">
                <a:solidFill>
                  <a:srgbClr val="FFFFFF"/>
                </a:solidFill>
                <a:latin typeface="+mn-lt"/>
                <a:ea typeface="+mn-ea"/>
                <a:cs typeface="Verdana"/>
              </a:defRPr>
            </a:lvl2pPr>
            <a:lvl3pPr marL="1073150" indent="-350838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charset="2"/>
              <a:buChar char="Ø"/>
              <a:defRPr lang="en-GB" sz="1600" dirty="0" smtClean="0">
                <a:solidFill>
                  <a:srgbClr val="FFFFFF"/>
                </a:solidFill>
                <a:latin typeface="+mn-lt"/>
                <a:ea typeface="+mn-ea"/>
                <a:cs typeface="Verdana"/>
              </a:defRPr>
            </a:lvl3pPr>
            <a:lvl4pPr marL="1433513" indent="-360363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charset="2"/>
              <a:buChar char="Ø"/>
              <a:defRPr lang="en-GB" sz="1600" dirty="0" smtClean="0">
                <a:solidFill>
                  <a:srgbClr val="FFFFFF"/>
                </a:solidFill>
                <a:latin typeface="+mn-lt"/>
                <a:ea typeface="+mn-ea"/>
                <a:cs typeface="Verdana"/>
              </a:defRPr>
            </a:lvl4pPr>
            <a:lvl5pPr marL="1795463" indent="-36195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charset="2"/>
              <a:buChar char="Ø"/>
              <a:defRPr lang="en-GB" sz="1600" dirty="0" smtClean="0">
                <a:solidFill>
                  <a:srgbClr val="FFFFFF"/>
                </a:solidFill>
                <a:latin typeface="+mn-lt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indent="0">
              <a:buNone/>
            </a:pPr>
            <a:r>
              <a:rPr lang="en-US" sz="2400" b="1" i="1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Social media: </a:t>
            </a:r>
            <a:r>
              <a:rPr lang="en-US" sz="240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Follow us and help spread the IVOA word! Interop: </a:t>
            </a:r>
            <a:r>
              <a:rPr lang="en-US" sz="2400" kern="0" dirty="0" smtClean="0">
                <a:solidFill>
                  <a:srgbClr val="00B0F0"/>
                </a:solidFill>
              </a:rPr>
              <a:t>#ivoa19fr</a:t>
            </a:r>
            <a:endParaRPr lang="en-US" sz="2400" kern="0" dirty="0">
              <a:solidFill>
                <a:srgbClr val="00B0F0"/>
              </a:solidFill>
            </a:endParaRPr>
          </a:p>
          <a:p>
            <a:pPr indent="0" algn="ctr">
              <a:buNone/>
            </a:pPr>
            <a:r>
              <a:rPr lang="en-US" sz="21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Twitter: </a:t>
            </a:r>
            <a:r>
              <a:rPr lang="en-US" sz="2100" kern="0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https://twitter.com/IVOAastro</a:t>
            </a:r>
            <a:endParaRPr lang="en-US" sz="21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0" algn="ctr">
              <a:buNone/>
            </a:pPr>
            <a:r>
              <a:rPr lang="en-US" sz="21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Facebook: </a:t>
            </a:r>
            <a:r>
              <a:rPr lang="en-US" sz="2100" kern="0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https://www.facebook.com/IVOAastro</a:t>
            </a:r>
            <a:endParaRPr lang="en-US" sz="21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0" algn="ctr">
              <a:buNone/>
            </a:pPr>
            <a:r>
              <a:rPr lang="en-US" sz="2100" kern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Weibo</a:t>
            </a:r>
            <a:r>
              <a:rPr lang="en-US" sz="21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(in </a:t>
            </a:r>
            <a:r>
              <a:rPr lang="en-US" sz="2100" kern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chinese</a:t>
            </a:r>
            <a:r>
              <a:rPr lang="en-US" sz="21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): </a:t>
            </a:r>
            <a:r>
              <a:rPr lang="en-US" sz="2100" kern="0" dirty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https://</a:t>
            </a:r>
            <a:r>
              <a:rPr lang="en-US" sz="21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m.weibo.cn/p/1005056397469427</a:t>
            </a:r>
            <a:endParaRPr lang="en-US" sz="900" b="1" i="1" kern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0">
              <a:buNone/>
            </a:pPr>
            <a:r>
              <a:rPr lang="en-US" sz="2400" b="1" i="1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Outreach</a:t>
            </a:r>
            <a:r>
              <a:rPr lang="en-US" sz="2400" b="1" i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 </a:t>
            </a:r>
            <a:r>
              <a:rPr lang="en-US" sz="24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Handout material, templates, slides, stickers, examples, and the Corporate Design Document available at</a:t>
            </a:r>
            <a:r>
              <a:rPr lang="en-US" sz="240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indent="0" algn="ctr">
              <a:buNone/>
            </a:pPr>
            <a:r>
              <a:rPr lang="en-US" sz="240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kern="0" dirty="0">
                <a:solidFill>
                  <a:schemeClr val="tx1">
                    <a:lumMod val="65000"/>
                    <a:lumOff val="35000"/>
                  </a:schemeClr>
                </a:solidFill>
                <a:hlinkClick r:id="rId5"/>
              </a:rPr>
              <a:t>https://wiki.ivoa.net/twiki/bin/view/IVOA/MediaGroup</a:t>
            </a:r>
            <a:endParaRPr lang="en-US" sz="24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0" algn="ctr">
              <a:buNone/>
            </a:pPr>
            <a:endParaRPr lang="en-US" sz="400" b="1" i="1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0" algn="ctr">
              <a:buNone/>
            </a:pPr>
            <a:endParaRPr lang="en-US" sz="900" b="1" i="1" kern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3763484"/>
            <a:ext cx="9144000" cy="1381603"/>
            <a:chOff x="0" y="3763484"/>
            <a:chExt cx="9144000" cy="138160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4035" y="3763484"/>
              <a:ext cx="1914096" cy="1381603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763485"/>
              <a:ext cx="3874788" cy="1381386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7201" y="3763485"/>
              <a:ext cx="3916799" cy="13811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397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29186"/>
            <a:ext cx="8229600" cy="610568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IVOA Media Group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21920" y="900952"/>
            <a:ext cx="8900160" cy="424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charset="2"/>
              <a:buChar char="Ø"/>
              <a:defRPr lang="en-GB" sz="1800" baseline="0">
                <a:solidFill>
                  <a:srgbClr val="FFFFFF"/>
                </a:solidFill>
                <a:latin typeface="+mn-lt"/>
                <a:ea typeface="+mn-ea"/>
                <a:cs typeface="Verdana"/>
              </a:defRPr>
            </a:lvl1pPr>
            <a:lvl2pPr marL="722313" indent="-360363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charset="2"/>
              <a:buChar char="Ø"/>
              <a:defRPr lang="en-GB" sz="1600" dirty="0" smtClean="0">
                <a:solidFill>
                  <a:srgbClr val="FFFFFF"/>
                </a:solidFill>
                <a:latin typeface="+mn-lt"/>
                <a:ea typeface="+mn-ea"/>
                <a:cs typeface="Verdana"/>
              </a:defRPr>
            </a:lvl2pPr>
            <a:lvl3pPr marL="1073150" indent="-350838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charset="2"/>
              <a:buChar char="Ø"/>
              <a:defRPr lang="en-GB" sz="1600" dirty="0" smtClean="0">
                <a:solidFill>
                  <a:srgbClr val="FFFFFF"/>
                </a:solidFill>
                <a:latin typeface="+mn-lt"/>
                <a:ea typeface="+mn-ea"/>
                <a:cs typeface="Verdana"/>
              </a:defRPr>
            </a:lvl3pPr>
            <a:lvl4pPr marL="1433513" indent="-360363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charset="2"/>
              <a:buChar char="Ø"/>
              <a:defRPr lang="en-GB" sz="1600" dirty="0" smtClean="0">
                <a:solidFill>
                  <a:srgbClr val="FFFFFF"/>
                </a:solidFill>
                <a:latin typeface="+mn-lt"/>
                <a:ea typeface="+mn-ea"/>
                <a:cs typeface="Verdana"/>
              </a:defRPr>
            </a:lvl4pPr>
            <a:lvl5pPr marL="1795463" indent="-36195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charset="2"/>
              <a:buChar char="Ø"/>
              <a:defRPr lang="en-GB" sz="1600" dirty="0" smtClean="0">
                <a:solidFill>
                  <a:srgbClr val="FFFFFF"/>
                </a:solidFill>
                <a:latin typeface="+mn-lt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indent="0">
              <a:buNone/>
            </a:pPr>
            <a:r>
              <a:rPr lang="en-US" sz="2800" b="1" i="1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Social </a:t>
            </a:r>
            <a:r>
              <a:rPr lang="en-US" sz="2800" b="1" i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media: </a:t>
            </a:r>
            <a:r>
              <a:rPr lang="en-US" sz="28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Follow us and help spread the IVOA word! </a:t>
            </a:r>
            <a:r>
              <a:rPr lang="en-US" sz="280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Interop: </a:t>
            </a:r>
            <a:r>
              <a:rPr lang="en-US" sz="2800" kern="0" dirty="0">
                <a:solidFill>
                  <a:srgbClr val="00B0F0"/>
                </a:solidFill>
              </a:rPr>
              <a:t>#ivoa19fr</a:t>
            </a:r>
          </a:p>
          <a:p>
            <a:pPr indent="0" algn="ctr">
              <a:buNone/>
            </a:pPr>
            <a:r>
              <a:rPr lang="en-US" sz="24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Twitter: </a:t>
            </a:r>
            <a:r>
              <a:rPr lang="en-US" sz="2400" kern="0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https://twitter.com/IVOAastro</a:t>
            </a:r>
            <a:endParaRPr lang="en-US" sz="24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0" algn="ctr">
              <a:buNone/>
            </a:pPr>
            <a:r>
              <a:rPr lang="en-US" sz="24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Facebook: </a:t>
            </a:r>
            <a:r>
              <a:rPr lang="en-US" sz="2400" kern="0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https://www.facebook.com/IVOAastro</a:t>
            </a:r>
            <a:endParaRPr lang="en-US" sz="24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0" algn="ctr">
              <a:buNone/>
            </a:pPr>
            <a:r>
              <a:rPr lang="en-US" sz="2400" kern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Weibo</a:t>
            </a:r>
            <a:r>
              <a:rPr lang="en-US" sz="24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(in </a:t>
            </a:r>
            <a:r>
              <a:rPr lang="en-US" sz="2400" kern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chinese</a:t>
            </a:r>
            <a:r>
              <a:rPr lang="en-US" sz="24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): </a:t>
            </a:r>
            <a:r>
              <a:rPr lang="en-US" sz="2400" kern="0" dirty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https://</a:t>
            </a:r>
            <a:r>
              <a:rPr lang="en-US" sz="2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m.weibo.cn/p/1005056397469427</a:t>
            </a:r>
            <a:endParaRPr lang="en-US" sz="900" b="1" i="1" kern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0">
              <a:buNone/>
            </a:pPr>
            <a:r>
              <a:rPr lang="en-US" sz="2800" b="1" i="1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Outreach</a:t>
            </a:r>
            <a:r>
              <a:rPr lang="en-US" sz="2800" b="1" i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 </a:t>
            </a:r>
            <a:r>
              <a:rPr lang="en-US" sz="28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Handout material, templates, slides, stickers, examples, and the Corporate Design Document available </a:t>
            </a:r>
            <a:r>
              <a:rPr lang="en-US" sz="280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at:</a:t>
            </a:r>
          </a:p>
          <a:p>
            <a:pPr indent="0" algn="ctr">
              <a:buNone/>
            </a:pPr>
            <a:r>
              <a:rPr lang="en-US" sz="280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5"/>
              </a:rPr>
              <a:t>https://wiki.ivoa.net/twiki/bin/view/IVOA/MediaGroup</a:t>
            </a:r>
            <a:endParaRPr lang="en-US" sz="2800" kern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0" algn="ctr">
              <a:buNone/>
            </a:pPr>
            <a:r>
              <a:rPr lang="en-US" sz="1000" b="1" i="1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indent="0" algn="ctr">
              <a:buNone/>
            </a:pPr>
            <a:r>
              <a:rPr lang="en-US" sz="2800" b="1" i="1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Newsletter</a:t>
            </a:r>
            <a:r>
              <a:rPr lang="en-US" sz="2800" b="1" i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US" sz="28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Send articles for the next IVOA newsletter, deadline: 5</a:t>
            </a:r>
            <a:r>
              <a:rPr lang="en-US" sz="2800" kern="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sz="28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June 19 Send to: </a:t>
            </a:r>
            <a:r>
              <a:rPr lang="en-US" sz="28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6"/>
              </a:rPr>
              <a:t>ivoa-news-editors@ivoa.net</a:t>
            </a:r>
            <a:endParaRPr lang="en-US" sz="2800" kern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0" algn="ctr">
              <a:buNone/>
            </a:pPr>
            <a:endParaRPr lang="en-US" sz="400" b="1" i="1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0" algn="ctr">
              <a:buNone/>
            </a:pPr>
            <a:endParaRPr lang="en-US" sz="900" b="1" i="1" kern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0" algn="ctr">
              <a:buNone/>
            </a:pPr>
            <a:r>
              <a:rPr lang="en-US" sz="2800" b="1" i="1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Contact </a:t>
            </a:r>
            <a:r>
              <a:rPr lang="en-US" sz="2800" b="1" i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 </a:t>
            </a:r>
            <a:r>
              <a:rPr lang="en-US" sz="2800" kern="0" dirty="0">
                <a:solidFill>
                  <a:schemeClr val="tx1">
                    <a:lumMod val="65000"/>
                    <a:lumOff val="35000"/>
                  </a:schemeClr>
                </a:solidFill>
                <a:hlinkClick r:id="rId7"/>
              </a:rPr>
              <a:t>media@ivoa.net</a:t>
            </a:r>
            <a:r>
              <a:rPr lang="en-US" sz="28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b="1" i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+ New members welcome!!</a:t>
            </a:r>
          </a:p>
        </p:txBody>
      </p:sp>
    </p:spTree>
    <p:extLst>
      <p:ext uri="{BB962C8B-B14F-4D97-AF65-F5344CB8AC3E}">
        <p14:creationId xmlns:p14="http://schemas.microsoft.com/office/powerpoint/2010/main" val="111943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</TotalTime>
  <Words>42</Words>
  <Application>Microsoft Macintosh PowerPoint</Application>
  <PresentationFormat>Custom</PresentationFormat>
  <Paragraphs>19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Calibri</vt:lpstr>
      <vt:lpstr>Calibri Light</vt:lpstr>
      <vt:lpstr>Verdana</vt:lpstr>
      <vt:lpstr>Wingdings</vt:lpstr>
      <vt:lpstr>Arial</vt:lpstr>
      <vt:lpstr>Office Theme</vt:lpstr>
      <vt:lpstr>IVOA Media Group</vt:lpstr>
      <vt:lpstr>IVOA Media Group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5</cp:revision>
  <dcterms:created xsi:type="dcterms:W3CDTF">2019-05-03T15:04:48Z</dcterms:created>
  <dcterms:modified xsi:type="dcterms:W3CDTF">2019-05-06T09:28:27Z</dcterms:modified>
</cp:coreProperties>
</file>