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sldIdLst>
    <p:sldId id="455" r:id="rId2"/>
    <p:sldId id="460" r:id="rId3"/>
    <p:sldId id="459" r:id="rId4"/>
    <p:sldId id="456" r:id="rId5"/>
    <p:sldId id="458" r:id="rId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8"/>
    </p:embeddedFont>
    <p:embeddedFont>
      <p:font typeface="Charis SIL" panose="02000500060000020004" pitchFamily="2" charset="77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6A"/>
    <a:srgbClr val="70AD47"/>
    <a:srgbClr val="A7B3C0"/>
    <a:srgbClr val="293472"/>
    <a:srgbClr val="A8D18E"/>
    <a:srgbClr val="254061"/>
    <a:srgbClr val="EEEEEE"/>
    <a:srgbClr val="EFEDEE"/>
    <a:srgbClr val="AAD18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2993" autoAdjust="0"/>
  </p:normalViewPr>
  <p:slideViewPr>
    <p:cSldViewPr snapToGrid="0" snapToObjects="1">
      <p:cViewPr varScale="1">
        <p:scale>
          <a:sx n="134" d="100"/>
          <a:sy n="134" d="100"/>
        </p:scale>
        <p:origin x="2104" y="4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D4982-58D1-9640-8EB6-45B575C5AAE5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A3028-B215-4048-91D3-B92BCBF50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7A35D-5412-6FEB-6B47-B515E898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3F9E2-B53F-66F0-D4B6-9A1281C79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4E4FD-FEC2-E0A8-A3D3-685FB2704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5B75-700B-3D3B-9EC8-4D08C8B7B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4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FAA80-F152-AA32-5B06-2B06A19D1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D34EEB-77E8-D051-CB64-51C133C3A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E5209-2FFA-3D16-D436-5C46DBF7B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BE6F1-72D8-FE51-9B1B-B2C5F224A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64454-5220-CDED-9C51-6A35BD17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128A8-8F18-CE67-5976-E62A69C42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5A4CC-C11F-0C2B-8821-B4DABC04E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6D5B4-EEFA-4849-F517-E7366C55B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09E37-8A20-CDD3-91BA-69CA6374F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00740-B1AA-5E45-E451-495FF4500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C8B88-D55C-C69D-F34B-CC2472933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CB57B-3BD2-857F-0AEF-56459FA0F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869D-3B7C-5780-C63A-D7B068442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FFBF5-4364-C907-3F7C-E8ED58252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F9C1E-252F-D881-8BA5-B04665F35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F8D05-8E04-71A7-F78B-576EE376F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A3028-B215-4048-91D3-B92BCBF500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DDD7-F85F-7F4E-A386-2793E3611423}" type="datetime1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CD10-6C25-044C-8589-D2C2135605C7}" type="datetime1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CA666C-5165-914E-9263-E78AAED41BF5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A88B-43CA-BD49-BE65-F9B7C26A95C8}" type="datetime1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332B97-A06B-1040-BA8D-7832A8B9705C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668008"/>
            <a:ext cx="2936929" cy="381000"/>
          </a:xfrm>
        </p:spPr>
        <p:txBody>
          <a:bodyPr/>
          <a:lstStyle>
            <a:lvl1pPr>
              <a:defRPr sz="10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FE02555-C342-6447-98AF-13CCD880FC74}" type="datetime1">
              <a:rPr lang="en-US" smtClean="0"/>
              <a:t>6/2/25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D9DA-B8B6-A44D-9FBB-58027D1A0DC4}" type="datetime1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B0580C-1294-E54E-8031-46F008AF126F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8C0B-A00D-5743-893D-6693D299EC54}" type="datetime1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7B9B20-8137-604C-8895-F7EFF36B7428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2B37-D76A-5042-A4E8-0D4F049F7859}" type="datetime1">
              <a:rPr lang="en-US" smtClean="0"/>
              <a:t>6/2/25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4D3C52-BE18-2849-86D6-314E35DA5A07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B299-F5AE-FE4C-B171-8FC9F067D950}" type="datetime1">
              <a:rPr lang="en-US" smtClean="0"/>
              <a:t>6/2/25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8562F6-494E-AA49-82EB-82EBE2D75FEF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1364-0B75-CF47-A705-876AB8AFA713}" type="datetime1">
              <a:rPr lang="en-US" smtClean="0"/>
              <a:t>6/2/25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FAB33D-6973-3244-A41D-C5FCD17E750F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ACE9-3FCE-3A44-A0D7-FD7ABC3A0893}" type="datetime1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513066-CA39-FC4B-91CC-5558C5321508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8B44-54DB-8A43-8BFD-1BA53A8B8D87}" type="datetime1">
              <a:rPr lang="en-US" smtClean="0"/>
              <a:t>6/2/25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1967E6-3F1C-9349-B9E1-086B77757DF8}"/>
              </a:ext>
            </a:extLst>
          </p:cNvPr>
          <p:cNvSpPr txBox="1">
            <a:spLocks/>
          </p:cNvSpPr>
          <p:nvPr userDrawn="1"/>
        </p:nvSpPr>
        <p:spPr>
          <a:xfrm>
            <a:off x="457199" y="4668008"/>
            <a:ext cx="2936929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29347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F251-0DFE-0247-B5C6-6BC8202EFEC6}" type="datetime1">
              <a:rPr lang="en-US" smtClean="0"/>
              <a:t>6/2/25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F1940-1901-C922-4DE4-E6615BA70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78CA875-FB31-E274-506D-AE4AAE0458DD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High Energy Astrophysics (HEA) Data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ABD55C-B847-78A7-A310-407DF6A68E3C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435505-9588-5D55-F43A-7C25373752FA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30">
            <a:extLst>
              <a:ext uri="{FF2B5EF4-FFF2-40B4-BE49-F238E27FC236}">
                <a16:creationId xmlns:a16="http://schemas.microsoft.com/office/drawing/2014/main" id="{EEFFC4C6-6FD2-451E-9812-488BF5E6EBE8}"/>
              </a:ext>
            </a:extLst>
          </p:cNvPr>
          <p:cNvSpPr txBox="1">
            <a:spLocks/>
          </p:cNvSpPr>
          <p:nvPr/>
        </p:nvSpPr>
        <p:spPr>
          <a:xfrm>
            <a:off x="217612" y="601551"/>
            <a:ext cx="8712202" cy="442764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HEA instrumentation usually identifies individual particles (</a:t>
            </a:r>
            <a:r>
              <a:rPr lang="en-US" sz="2000" i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e.g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., photons) with energies ~0.1 keV and higher (up to TeV+)</a:t>
            </a:r>
          </a:p>
          <a:p>
            <a:pPr marL="457200" lvl="1" algn="l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The primary datasets are </a:t>
            </a:r>
            <a:r>
              <a:rPr lang="en-US" sz="1800" b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event-lists</a:t>
            </a: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that record detected particle event properties (</a:t>
            </a:r>
            <a:r>
              <a:rPr lang="en-US" sz="1800" i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e.g</a:t>
            </a: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., spatial, spectral, time information) for each event</a:t>
            </a:r>
          </a:p>
          <a:p>
            <a:pPr marL="461963" lvl="2" indent="0"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⟹ there are multiple observables per dataset</a:t>
            </a:r>
          </a:p>
          <a:p>
            <a:pPr marL="457200" lvl="2" indent="-227013"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In some HEA energy regimes, event-lists may often include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calibrated spatial and temporal axes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 but have an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uncalibrated spectral axis 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with photometric units of counts; nevertheless, these event lists are typically considered to be ``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calibrated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’’ in those regimes</a:t>
            </a:r>
          </a:p>
          <a:p>
            <a:pPr marL="461963" lvl="2" indent="0">
              <a:spcBef>
                <a:spcPts val="600"/>
              </a:spcBef>
              <a:buNone/>
            </a:pPr>
            <a:endParaRPr lang="en-US" sz="1600" dirty="0">
              <a:solidFill>
                <a:srgbClr val="293472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5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F3522-33F3-CC7E-D748-BAA0B893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805E659-A3ED-4A4B-0C8C-9A2AC41B3DD1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HEA Response Functions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266899-94E7-594F-3456-47333D0CDCE2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64CBBE-6E10-C1E1-9D82-819578854436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30">
            <a:extLst>
              <a:ext uri="{FF2B5EF4-FFF2-40B4-BE49-F238E27FC236}">
                <a16:creationId xmlns:a16="http://schemas.microsoft.com/office/drawing/2014/main" id="{EDC06542-6712-47FC-C2E7-E70FE6B1E8A4}"/>
              </a:ext>
            </a:extLst>
          </p:cNvPr>
          <p:cNvSpPr txBox="1">
            <a:spLocks/>
          </p:cNvSpPr>
          <p:nvPr/>
        </p:nvSpPr>
        <p:spPr>
          <a:xfrm>
            <a:off x="217612" y="601551"/>
            <a:ext cx="8712202" cy="9878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93472"/>
              </a:solidFill>
              <a:effectLst/>
              <a:latin typeface="Roboto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845E66-B34E-2242-5851-B7E798393AF8}"/>
              </a:ext>
            </a:extLst>
          </p:cNvPr>
          <p:cNvGrpSpPr>
            <a:grpSpLocks noChangeAspect="1"/>
          </p:cNvGrpSpPr>
          <p:nvPr/>
        </p:nvGrpSpPr>
        <p:grpSpPr>
          <a:xfrm>
            <a:off x="5145658" y="1343025"/>
            <a:ext cx="3949846" cy="3379899"/>
            <a:chOff x="4560129" y="502316"/>
            <a:chExt cx="4375911" cy="374448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BD3D934-8538-BC4F-79A4-DB1B316A184D}"/>
                </a:ext>
              </a:extLst>
            </p:cNvPr>
            <p:cNvGrpSpPr/>
            <p:nvPr/>
          </p:nvGrpSpPr>
          <p:grpSpPr>
            <a:xfrm>
              <a:off x="4560129" y="502316"/>
              <a:ext cx="4305527" cy="3411496"/>
              <a:chOff x="4560129" y="502316"/>
              <a:chExt cx="4305527" cy="341149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4DC8261-7D1D-E4DA-60F2-012013AB5F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60129" y="502316"/>
                <a:ext cx="4305527" cy="3411496"/>
                <a:chOff x="-285651" y="636898"/>
                <a:chExt cx="5566121" cy="4410331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9A904981-8C3F-F10D-FC3B-453E256060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lum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8339" y="2610659"/>
                  <a:ext cx="2251995" cy="2238509"/>
                </a:xfrm>
                <a:prstGeom prst="rect">
                  <a:avLst/>
                </a:prstGeom>
              </p:spPr>
            </p:pic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AAB062AB-A72C-C7D6-DAF7-CFB5B743AD89}"/>
                    </a:ext>
                  </a:extLst>
                </p:cNvPr>
                <p:cNvCxnSpPr/>
                <p:nvPr/>
              </p:nvCxnSpPr>
              <p:spPr>
                <a:xfrm>
                  <a:off x="2121564" y="4810202"/>
                  <a:ext cx="2054086" cy="7483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D64D2842-5439-E23E-E156-FA4F72AE8A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17823" y="2052717"/>
                  <a:ext cx="3117" cy="2760604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20E477C3-91A5-C4EF-4161-6F00C356A1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3534" y="3388433"/>
                  <a:ext cx="1413664" cy="1424887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E3FF8470-718D-E323-65BF-6FEB2DC44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21565" y="2748636"/>
                  <a:ext cx="2076534" cy="2057201"/>
                </a:xfrm>
                <a:prstGeom prst="straightConnector1">
                  <a:avLst/>
                </a:prstGeom>
                <a:ln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8A51D7C5-9E3E-E9A2-5C97-7F41D82C4D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0821" y="4556552"/>
                      <a:ext cx="1027622" cy="4906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200" i="1" dirty="0" smtClean="0">
                                <a:solidFill>
                                  <a:srgbClr val="293472"/>
                                </a:solidFill>
                                <a:latin typeface="Roboto" panose="02000000000000000000" pitchFamily="2" charset="0"/>
                                <a:ea typeface="Roboto" panose="02000000000000000000" pitchFamily="2" charset="0"/>
                              </a:rPr>
                              <m:t>x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29347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8A51D7C5-9E3E-E9A2-5C97-7F41D82C4D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0821" y="4556552"/>
                      <a:ext cx="1027622" cy="4906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6825460-7863-2288-AAF6-9276DB2C8426}"/>
                    </a:ext>
                  </a:extLst>
                </p:cNvPr>
                <p:cNvSpPr txBox="1"/>
                <p:nvPr/>
              </p:nvSpPr>
              <p:spPr>
                <a:xfrm>
                  <a:off x="-135757" y="2969718"/>
                  <a:ext cx="1465444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i="1" dirty="0" err="1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t</a:t>
                  </a:r>
                  <a:r>
                    <a:rPr lang="en-US" sz="1200" baseline="-25000" dirty="0" err="1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obs</a:t>
                  </a:r>
                  <a:r>
                    <a:rPr lang="en-US" sz="1200" i="1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→ </a:t>
                  </a:r>
                  <a:r>
                    <a:rPr lang="en-US" sz="1200" i="1" dirty="0" err="1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t</a:t>
                  </a:r>
                  <a:r>
                    <a:rPr lang="en-US" sz="1200" baseline="-25000" dirty="0" err="1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TT</a:t>
                  </a:r>
                  <a:endParaRPr lang="en-US" sz="1200" baseline="-25000" dirty="0">
                    <a:solidFill>
                      <a:srgbClr val="293472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ABE5E246-3699-7868-064D-A27BFEEC96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75650" y="2337412"/>
                      <a:ext cx="1091125" cy="4906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200" i="1" dirty="0" smtClean="0">
                                <a:solidFill>
                                  <a:srgbClr val="293472"/>
                                </a:solidFill>
                                <a:latin typeface="Roboto" panose="02000000000000000000" pitchFamily="2" charset="0"/>
                                <a:ea typeface="Roboto" panose="02000000000000000000" pitchFamily="2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1200" i="1" dirty="0" smtClean="0">
                                <a:solidFill>
                                  <a:srgbClr val="293472"/>
                                </a:solidFill>
                                <a:latin typeface="Roboto" panose="02000000000000000000" pitchFamily="2" charset="0"/>
                                <a:ea typeface="Roboto" panose="02000000000000000000" pitchFamily="2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200" b="0" i="0" dirty="0" smtClean="0">
                                <a:solidFill>
                                  <a:srgbClr val="293472"/>
                                </a:solidFill>
                                <a:latin typeface="Roboto" panose="02000000000000000000" pitchFamily="2" charset="0"/>
                                <a:ea typeface="Roboto" panose="02000000000000000000" pitchFamily="2" charset="0"/>
                              </a:rPr>
                              <m:t>       </m:t>
                            </m:r>
                          </m:oMath>
                        </m:oMathPara>
                      </a14:m>
                      <a:endParaRPr lang="en-US" sz="1200" dirty="0">
                        <a:solidFill>
                          <a:srgbClr val="29347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ABE5E246-3699-7868-064D-A27BFEEC966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75650" y="2337412"/>
                      <a:ext cx="1091125" cy="4906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FC97071-7F10-ABCB-C4AE-5DE6846A0D99}"/>
                    </a:ext>
                  </a:extLst>
                </p:cNvPr>
                <p:cNvSpPr txBox="1"/>
                <p:nvPr/>
              </p:nvSpPr>
              <p:spPr>
                <a:xfrm>
                  <a:off x="1354809" y="1632882"/>
                  <a:ext cx="1524770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i="1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PHA </a:t>
                  </a:r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→ </a:t>
                  </a:r>
                  <a:r>
                    <a:rPr lang="en-US" sz="1200" i="1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E</a:t>
                  </a:r>
                </a:p>
              </p:txBody>
            </p:sp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708B9260-725B-0348-EC2E-15636F281807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727" t="2664" r="8788" b="15615"/>
                <a:stretch/>
              </p:blipFill>
              <p:spPr>
                <a:xfrm>
                  <a:off x="73364" y="2339595"/>
                  <a:ext cx="1097280" cy="622714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A131D2-BE1E-46AC-CAE4-6E685DC57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" r="36790"/>
                <a:stretch/>
              </p:blipFill>
              <p:spPr>
                <a:xfrm>
                  <a:off x="1842878" y="765190"/>
                  <a:ext cx="548633" cy="1163955"/>
                </a:xfrm>
                <a:prstGeom prst="rect">
                  <a:avLst/>
                </a:prstGeom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83EC1736-BD24-59F7-6D4A-F1A2EE1DC8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2065" y="3290788"/>
                  <a:ext cx="1134363" cy="1212596"/>
                </a:xfrm>
                <a:prstGeom prst="rect">
                  <a:avLst/>
                </a:prstGeom>
                <a:scene3d>
                  <a:camera prst="orthographicFront">
                    <a:rot lat="0" lon="0" rev="16200000"/>
                  </a:camera>
                  <a:lightRig rig="threePt" dir="t"/>
                </a:scene3d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3C6718A-7184-2837-6DAC-DA94C36B039B}"/>
                    </a:ext>
                  </a:extLst>
                </p:cNvPr>
                <p:cNvSpPr txBox="1"/>
                <p:nvPr/>
              </p:nvSpPr>
              <p:spPr>
                <a:xfrm>
                  <a:off x="1354809" y="636898"/>
                  <a:ext cx="1524770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Spectrum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C9FC8DE-6DD5-133E-E025-94EA902E285D}"/>
                    </a:ext>
                  </a:extLst>
                </p:cNvPr>
                <p:cNvSpPr txBox="1"/>
                <p:nvPr/>
              </p:nvSpPr>
              <p:spPr>
                <a:xfrm>
                  <a:off x="-285651" y="1924785"/>
                  <a:ext cx="1717302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Light Curve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4FE3DC9-9912-7EBA-54C8-696BB831C853}"/>
                    </a:ext>
                  </a:extLst>
                </p:cNvPr>
                <p:cNvSpPr txBox="1"/>
                <p:nvPr/>
              </p:nvSpPr>
              <p:spPr>
                <a:xfrm>
                  <a:off x="3978025" y="2897757"/>
                  <a:ext cx="1302445" cy="4906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Image</a:t>
                  </a:r>
                </a:p>
              </p:txBody>
            </p:sp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5D32813-905A-572D-E7CC-856AA89D2E82}"/>
                  </a:ext>
                </a:extLst>
              </p:cNvPr>
              <p:cNvSpPr/>
              <p:nvPr/>
            </p:nvSpPr>
            <p:spPr>
              <a:xfrm>
                <a:off x="5878815" y="1973893"/>
                <a:ext cx="148073" cy="18466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CB6A2A6-EDFC-0B9F-5B40-25034D38C5D8}"/>
                    </a:ext>
                  </a:extLst>
                </p:cNvPr>
                <p:cNvSpPr txBox="1"/>
                <p:nvPr/>
              </p:nvSpPr>
              <p:spPr>
                <a:xfrm>
                  <a:off x="6845642" y="3867254"/>
                  <a:ext cx="2090398" cy="379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b="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20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1200" b="0" baseline="-2500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raw</m:t>
                      </m:r>
                      <m:r>
                        <m:rPr>
                          <m:nor/>
                        </m:rPr>
                        <a:rPr lang="en-US" sz="1200" b="0" i="0" baseline="-2500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200" b="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200" b="0" baseline="-2500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raw</m:t>
                      </m:r>
                      <m:r>
                        <m:rPr>
                          <m:nor/>
                        </m:rPr>
                        <a:rPr lang="en-US" sz="1200" b="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200" i="1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200" b="0" i="0" dirty="0" smtClean="0">
                          <a:solidFill>
                            <a:srgbClr val="29347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m:t> </m:t>
                      </m:r>
                      <m:r>
                        <a:rPr lang="en-US" sz="1200" b="0" i="1" dirty="0" smtClean="0">
                          <a:solidFill>
                            <a:srgbClr val="29347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smtClean="0">
                          <a:solidFill>
                            <a:srgbClr val="29347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200" b="0" i="1" smtClean="0">
                          <a:solidFill>
                            <a:srgbClr val="29347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200" i="1">
                          <a:solidFill>
                            <a:srgbClr val="29347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200" dirty="0">
                      <a:solidFill>
                        <a:srgbClr val="293472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CB6A2A6-EDFC-0B9F-5B40-25034D38C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642" y="3867254"/>
                  <a:ext cx="2090398" cy="379550"/>
                </a:xfrm>
                <a:prstGeom prst="rect">
                  <a:avLst/>
                </a:prstGeom>
                <a:blipFill>
                  <a:blip r:embed="rId9"/>
                  <a:stretch>
                    <a:fillRect t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Content Placeholder 30">
            <a:extLst>
              <a:ext uri="{FF2B5EF4-FFF2-40B4-BE49-F238E27FC236}">
                <a16:creationId xmlns:a16="http://schemas.microsoft.com/office/drawing/2014/main" id="{097DB6AB-0F53-7C12-29ED-CFAFF4BFF5AE}"/>
              </a:ext>
            </a:extLst>
          </p:cNvPr>
          <p:cNvSpPr txBox="1">
            <a:spLocks/>
          </p:cNvSpPr>
          <p:nvPr/>
        </p:nvSpPr>
        <p:spPr>
          <a:xfrm>
            <a:off x="228794" y="1249982"/>
            <a:ext cx="4920217" cy="3978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Instrument </a:t>
            </a:r>
            <a:r>
              <a:rPr lang="en-US" sz="1800" b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response functions</a:t>
            </a: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provide the mappings and depend on specific observation details and conditions</a:t>
            </a:r>
          </a:p>
          <a:p>
            <a:pPr marL="457200" lvl="3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293472"/>
                </a:solidFill>
                <a:latin typeface="Roboto" panose="02000000000000000000" pitchFamily="2" charset="0"/>
              </a:rPr>
              <a:t>⟹ </a:t>
            </a:r>
            <a:r>
              <a:rPr lang="en-US" b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there must be a way to associate these data products with the event-lists</a:t>
            </a:r>
            <a:r>
              <a:rPr lang="en-US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457200" lvl="2"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Evaluating response functions </a:t>
            </a:r>
            <a:r>
              <a:rPr lang="en-US" sz="1800" i="1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may</a:t>
            </a: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require scientific input, potentially necessitating creation by the end user, using additional data products that similarly 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should be associated with the event-lists</a:t>
            </a:r>
            <a:endParaRPr lang="en-US" sz="1800" dirty="0">
              <a:solidFill>
                <a:srgbClr val="29347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Content Placeholder 30">
            <a:extLst>
              <a:ext uri="{FF2B5EF4-FFF2-40B4-BE49-F238E27FC236}">
                <a16:creationId xmlns:a16="http://schemas.microsoft.com/office/drawing/2014/main" id="{C1E8FA80-32BF-15EC-0710-2E8F009C767B}"/>
              </a:ext>
            </a:extLst>
          </p:cNvPr>
          <p:cNvSpPr txBox="1">
            <a:spLocks/>
          </p:cNvSpPr>
          <p:nvPr/>
        </p:nvSpPr>
        <p:spPr>
          <a:xfrm>
            <a:off x="232139" y="579699"/>
            <a:ext cx="8685282" cy="6459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>
              <a:spcBef>
                <a:spcPts val="6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Mappings from physical attributes (</a:t>
            </a:r>
            <a:r>
              <a:rPr lang="en-US" sz="1800" i="1" dirty="0">
                <a:solidFill>
                  <a:srgbClr val="293472"/>
                </a:solidFill>
                <a:latin typeface="Roboto" panose="02000000000000000000" pitchFamily="2" charset="0"/>
              </a:rPr>
              <a:t>e.g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., real particle energy) to observables (</a:t>
            </a:r>
            <a:r>
              <a:rPr lang="en-US" sz="1800" i="1" dirty="0">
                <a:solidFill>
                  <a:srgbClr val="293472"/>
                </a:solidFill>
                <a:latin typeface="Roboto" panose="02000000000000000000" pitchFamily="2" charset="0"/>
              </a:rPr>
              <a:t>e.g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., measured pulse height [PHA]) are often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probabilistic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 and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not invertible</a:t>
            </a:r>
            <a:endParaRPr lang="en-US" sz="1600" dirty="0">
              <a:solidFill>
                <a:srgbClr val="29347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15CB2-2AD2-7717-B482-BE5F903F359A}"/>
              </a:ext>
            </a:extLst>
          </p:cNvPr>
          <p:cNvSpPr txBox="1"/>
          <p:nvPr/>
        </p:nvSpPr>
        <p:spPr>
          <a:xfrm>
            <a:off x="6165605" y="4642971"/>
            <a:ext cx="2071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93472"/>
                </a:solidFill>
                <a:latin typeface="Roboto" panose="02000000000000000000" pitchFamily="2" charset="0"/>
              </a:rPr>
              <a:t>The HEA tesseract</a:t>
            </a:r>
          </a:p>
        </p:txBody>
      </p:sp>
    </p:spTree>
    <p:extLst>
      <p:ext uri="{BB962C8B-B14F-4D97-AF65-F5344CB8AC3E}">
        <p14:creationId xmlns:p14="http://schemas.microsoft.com/office/powerpoint/2010/main" val="164962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A6543-99D5-C0E8-3A37-B2F716D7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0EFB628-39C5-283D-350F-96EB337E1E90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HEA Data Characteristics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5254BB-EBC2-F2BD-F6A5-6A634D702DFB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BA3D47-A429-55A8-904C-4A594C1A51D5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30">
            <a:extLst>
              <a:ext uri="{FF2B5EF4-FFF2-40B4-BE49-F238E27FC236}">
                <a16:creationId xmlns:a16="http://schemas.microsoft.com/office/drawing/2014/main" id="{26C93910-1B87-AA59-7D6A-3E0B76B4F820}"/>
              </a:ext>
            </a:extLst>
          </p:cNvPr>
          <p:cNvSpPr txBox="1">
            <a:spLocks/>
          </p:cNvSpPr>
          <p:nvPr/>
        </p:nvSpPr>
        <p:spPr>
          <a:xfrm>
            <a:off x="217612" y="601552"/>
            <a:ext cx="8712202" cy="45409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293472"/>
                </a:solidFill>
                <a:latin typeface="Roboto" panose="02000000000000000000" pitchFamily="2" charset="0"/>
              </a:rPr>
              <a:t>HEA detections often have very few counts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The combination of complex data and the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extreme Poisson regime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 necessitates the use of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statistically robust methods 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(</a:t>
            </a:r>
            <a:r>
              <a:rPr lang="en-US" sz="1800" i="1" dirty="0">
                <a:solidFill>
                  <a:srgbClr val="293472"/>
                </a:solidFill>
                <a:latin typeface="Roboto" panose="02000000000000000000" pitchFamily="2" charset="0"/>
              </a:rPr>
              <a:t>e.g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., Bayesian analysis) along with a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precise definition of confidence intervals</a:t>
            </a:r>
          </a:p>
          <a:p>
            <a:pPr marL="914400" lvl="2"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Techniques that are computationally intensive result in data providers being more inclined to produce meticulously curated </a:t>
            </a:r>
            <a:r>
              <a:rPr lang="en-US" sz="1800" b="1">
                <a:solidFill>
                  <a:srgbClr val="293472"/>
                </a:solidFill>
                <a:latin typeface="Roboto" panose="02000000000000000000" pitchFamily="2" charset="0"/>
              </a:rPr>
              <a:t>advanced science-ready data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products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 and openly distribute them</a:t>
            </a:r>
            <a:endParaRPr lang="en-US" sz="1800" b="1" dirty="0">
              <a:solidFill>
                <a:srgbClr val="293472"/>
              </a:solidFill>
              <a:latin typeface="Roboto" panose="02000000000000000000" pitchFamily="2" charset="0"/>
            </a:endParaRPr>
          </a:p>
          <a:p>
            <a:pPr marL="1143000" lvl="3">
              <a:spcBef>
                <a:spcPts val="1200"/>
              </a:spcBef>
            </a:pPr>
            <a:r>
              <a:rPr lang="en-US" dirty="0">
                <a:solidFill>
                  <a:srgbClr val="293472"/>
                </a:solidFill>
                <a:latin typeface="Roboto" panose="02000000000000000000" pitchFamily="2" charset="0"/>
              </a:rPr>
              <a:t>Note that these data products are not exclusive to HEA; other wavebands are beginning to offer similar products</a:t>
            </a:r>
          </a:p>
          <a:p>
            <a:pPr marL="914400" lvl="2"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Catalogs may include tens of millions of these data products that users seek to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access independently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 from the original observations</a:t>
            </a:r>
          </a:p>
          <a:p>
            <a:pPr marL="914400" lvl="2"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These advanced data products may be generated by combining numerous individual observations (possibly spanning decades) making </a:t>
            </a:r>
            <a:r>
              <a:rPr lang="en-US" sz="1800" b="1" dirty="0">
                <a:solidFill>
                  <a:srgbClr val="293472"/>
                </a:solidFill>
                <a:latin typeface="Roboto" panose="02000000000000000000" pitchFamily="2" charset="0"/>
              </a:rPr>
              <a:t>detailed knowledge of actual time coverage</a:t>
            </a: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 potentially critical</a:t>
            </a:r>
            <a:endParaRPr lang="en-US" sz="1800" dirty="0">
              <a:solidFill>
                <a:srgbClr val="2934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>
              <a:spcBef>
                <a:spcPts val="600"/>
              </a:spcBef>
            </a:pPr>
            <a:endParaRPr lang="en-US" sz="1200" dirty="0">
              <a:solidFill>
                <a:srgbClr val="2934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5E0C-263E-AC1D-CDCE-BD0F192E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7D756B-908C-B035-B1CD-B1AC1C32FCFF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HEIG </a:t>
            </a:r>
            <a:r>
              <a:rPr lang="en-US" sz="3200" b="1" dirty="0" err="1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ObsCore</a:t>
            </a:r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 Extension Note Status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5853E9-93A1-3E7D-99B4-AF7C70AEDE24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8CF4BA-7779-E876-822D-B8C752F8FF38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0">
            <a:extLst>
              <a:ext uri="{FF2B5EF4-FFF2-40B4-BE49-F238E27FC236}">
                <a16:creationId xmlns:a16="http://schemas.microsoft.com/office/drawing/2014/main" id="{B6E11F2D-3634-EEA8-70C5-A4FFBE734B80}"/>
              </a:ext>
            </a:extLst>
          </p:cNvPr>
          <p:cNvSpPr txBox="1">
            <a:spLocks/>
          </p:cNvSpPr>
          <p:nvPr/>
        </p:nvSpPr>
        <p:spPr>
          <a:xfrm>
            <a:off x="214186" y="601553"/>
            <a:ext cx="8728776" cy="43573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A draft note is available that includes suggested HEA-specific extensions and updates to core 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ObsCore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definitions (such as 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dataproduct_type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l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Some sections contain only placeholders based on earlier feedback</a:t>
            </a:r>
          </a:p>
          <a:p>
            <a:pPr algn="l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A limited number of use cases are currently provided</a:t>
            </a:r>
          </a:p>
          <a:p>
            <a:pPr algn="l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The note requires broader examination by the IVOA HEA community, with further contributions needed to develop placeholders and create more use cases</a:t>
            </a:r>
          </a:p>
          <a:p>
            <a:pPr algn="l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Considerable additional input is necessary for the sections on vocabulary, UCD, and MIME-type enhancements</a:t>
            </a:r>
          </a:p>
          <a:p>
            <a:pPr algn="l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There are currently no implementations underway or planned (the work is still in the early stages)</a:t>
            </a:r>
            <a:endParaRPr lang="en-US" sz="1800" dirty="0">
              <a:solidFill>
                <a:srgbClr val="2934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2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3987-73C2-4927-2767-57D6E320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5D0B4A-71CA-9697-6EA0-6837A5FA66C1}"/>
              </a:ext>
            </a:extLst>
          </p:cNvPr>
          <p:cNvSpPr txBox="1">
            <a:spLocks/>
          </p:cNvSpPr>
          <p:nvPr/>
        </p:nvSpPr>
        <p:spPr>
          <a:xfrm>
            <a:off x="0" y="9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93472"/>
                </a:solidFill>
                <a:latin typeface="Charis SIL" panose="02000500060000020004" pitchFamily="2" charset="77"/>
                <a:ea typeface="Charis SIL" panose="02000500060000020004" pitchFamily="2" charset="77"/>
                <a:cs typeface="Charis SIL" panose="02000500060000020004" pitchFamily="2" charset="77"/>
              </a:rPr>
              <a:t>Open Questions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D088AA-7A6C-8777-4E8A-4953D70445C8}"/>
              </a:ext>
            </a:extLst>
          </p:cNvPr>
          <p:cNvSpPr txBox="1"/>
          <p:nvPr/>
        </p:nvSpPr>
        <p:spPr>
          <a:xfrm>
            <a:off x="1212379" y="2374486"/>
            <a:ext cx="130766" cy="261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212799-D7BD-FD8B-B3AC-288EAFC78022}"/>
              </a:ext>
            </a:extLst>
          </p:cNvPr>
          <p:cNvSpPr/>
          <p:nvPr/>
        </p:nvSpPr>
        <p:spPr>
          <a:xfrm>
            <a:off x="1334274" y="2267744"/>
            <a:ext cx="332990" cy="264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30">
            <a:extLst>
              <a:ext uri="{FF2B5EF4-FFF2-40B4-BE49-F238E27FC236}">
                <a16:creationId xmlns:a16="http://schemas.microsoft.com/office/drawing/2014/main" id="{8657DD30-2634-DF83-DE2C-B9EBB69E7B3E}"/>
              </a:ext>
            </a:extLst>
          </p:cNvPr>
          <p:cNvSpPr txBox="1">
            <a:spLocks/>
          </p:cNvSpPr>
          <p:nvPr/>
        </p:nvSpPr>
        <p:spPr>
          <a:xfrm>
            <a:off x="214186" y="601552"/>
            <a:ext cx="8728776" cy="42681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How do we best coordinate across different wavebands for updates that extend beyond just the HEA waveband, even if HEA “arrives first”?</a:t>
            </a:r>
          </a:p>
          <a:p>
            <a:pPr algn="l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What is the plan for converging 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ObsCore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dataproduct</a:t>
            </a:r>
            <a:r>
              <a:rPr lang="en-US" sz="2000" dirty="0" err="1">
                <a:solidFill>
                  <a:srgbClr val="293472"/>
                </a:solidFill>
                <a:latin typeface="Roboto" panose="02000000000000000000" pitchFamily="2" charset="0"/>
              </a:rPr>
              <a:t>_</a:t>
            </a:r>
            <a:r>
              <a:rPr lang="en-US" sz="2000" dirty="0" err="1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types</a:t>
            </a: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 and the data product type vocabulary?</a:t>
            </a:r>
          </a:p>
          <a:p>
            <a:pPr algn="l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We have some concerns regarding the absence of clear definitions (for instance, in vocabulary entries) that may impact HEA data products, as prevailing assumptions from other wavebands may not apply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latin typeface="Roboto" panose="02000000000000000000" pitchFamily="2" charset="0"/>
              </a:rPr>
              <a:t>F</a:t>
            </a: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or example, the messenger may not always be photons, and “calibrated” data often lacks calibrated spectral axes or photometry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293472"/>
                </a:solidFill>
                <a:effectLst/>
                <a:latin typeface="Roboto" panose="02000000000000000000" pitchFamily="2" charset="0"/>
              </a:rPr>
              <a:t>What is the most effective approach to tackle these cross-waveband issues?</a:t>
            </a:r>
            <a:endParaRPr lang="en-US" sz="1100" dirty="0">
              <a:solidFill>
                <a:srgbClr val="2934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2110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133039</TotalTime>
  <Words>578</Words>
  <Application>Microsoft Macintosh PowerPoint</Application>
  <PresentationFormat>On-screen Show (16:9)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Cambria Math</vt:lpstr>
      <vt:lpstr>Calibri</vt:lpstr>
      <vt:lpstr>Charis SIL</vt:lpstr>
      <vt:lpstr>Roboto</vt:lpstr>
      <vt:lpstr>Arial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NASA/GST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Malanoski</dc:creator>
  <cp:lastModifiedBy>Ian Evans</cp:lastModifiedBy>
  <cp:revision>717</cp:revision>
  <cp:lastPrinted>2019-12-30T16:25:32Z</cp:lastPrinted>
  <dcterms:created xsi:type="dcterms:W3CDTF">2015-04-30T19:47:53Z</dcterms:created>
  <dcterms:modified xsi:type="dcterms:W3CDTF">2025-06-02T13:47:09Z</dcterms:modified>
</cp:coreProperties>
</file>