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6"/>
  </p:notesMasterIdLst>
  <p:sldIdLst>
    <p:sldId id="455" r:id="rId2"/>
    <p:sldId id="459" r:id="rId3"/>
    <p:sldId id="456" r:id="rId4"/>
    <p:sldId id="458" r:id="rId5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7"/>
    </p:embeddedFont>
    <p:embeddedFont>
      <p:font typeface="Charis SIL" panose="02000500060000020004" pitchFamily="2" charset="77"/>
      <p:regular r:id="rId8"/>
      <p:bold r:id="rId9"/>
      <p:italic r:id="rId10"/>
      <p:boldItalic r:id="rId11"/>
    </p:embeddedFont>
    <p:embeddedFont>
      <p:font typeface="Roboto" panose="02000000000000000000" pitchFamily="2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C006A"/>
    <a:srgbClr val="70AD47"/>
    <a:srgbClr val="A7B3C0"/>
    <a:srgbClr val="293472"/>
    <a:srgbClr val="A8D18E"/>
    <a:srgbClr val="254061"/>
    <a:srgbClr val="EEEEEE"/>
    <a:srgbClr val="EFEDEE"/>
    <a:srgbClr val="AAD18E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188" autoAdjust="0"/>
    <p:restoredTop sz="92971" autoAdjust="0"/>
  </p:normalViewPr>
  <p:slideViewPr>
    <p:cSldViewPr snapToGrid="0" snapToObjects="1">
      <p:cViewPr varScale="1">
        <p:scale>
          <a:sx n="181" d="100"/>
          <a:sy n="181" d="100"/>
        </p:scale>
        <p:origin x="1552" y="4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3" d="100"/>
        <a:sy n="10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D4982-58D1-9640-8EB6-45B575C5AAE5}" type="datetimeFigureOut">
              <a:rPr lang="en-US" smtClean="0"/>
              <a:t>5/21/25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2A3028-B215-4048-91D3-B92BCBF50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01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37A35D-5412-6FEB-6B47-B515E898E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13F9E2-B53F-66F0-D4B6-9A1281C798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A4E4FD-FEC2-E0A8-A3D3-685FB27045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2F5B75-700B-3D3B-9EC8-4D08C8B7B1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A3028-B215-4048-91D3-B92BCBF500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49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064454-5220-CDED-9C51-6A35BD170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A128A8-8F18-CE67-5976-E62A69C420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65A4CC-C11F-0C2B-8821-B4DABC04ED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F6D5B4-EEFA-4849-F517-E7366C55B9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A3028-B215-4048-91D3-B92BCBF500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2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309E37-8A20-CDD3-91BA-69CA6374F9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600740-B1AA-5E45-E451-495FF4500C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8C8B88-D55C-C69D-F34B-CC24729331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2CB57B-3BD2-857F-0AEF-56459FA0FC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A3028-B215-4048-91D3-B92BCBF500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37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41869D-3B7C-5780-C63A-D7B068442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1FFBF5-4364-C907-3F7C-E8ED58252C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BF9C1E-252F-D881-8BA5-B04665F351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BF8D05-8E04-71A7-F78B-576EE376F9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A3028-B215-4048-91D3-B92BCBF500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988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DDD7-F85F-7F4E-A386-2793E3611423}" type="datetime1">
              <a:rPr lang="en-US" smtClean="0"/>
              <a:t>5/21/25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7CD10-6C25-044C-8589-D2C2135605C7}" type="datetime1">
              <a:rPr lang="en-US" smtClean="0"/>
              <a:t>5/21/25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ACA666C-5165-914E-9263-E78AAED41BF5}"/>
              </a:ext>
            </a:extLst>
          </p:cNvPr>
          <p:cNvSpPr txBox="1">
            <a:spLocks/>
          </p:cNvSpPr>
          <p:nvPr userDrawn="1"/>
        </p:nvSpPr>
        <p:spPr>
          <a:xfrm>
            <a:off x="457199" y="4668008"/>
            <a:ext cx="2936929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rgbClr val="29347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5A88B-43CA-BD49-BE65-F9B7C26A95C8}" type="datetime1">
              <a:rPr lang="en-US" smtClean="0"/>
              <a:t>5/21/25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3332B97-A06B-1040-BA8D-7832A8B9705C}"/>
              </a:ext>
            </a:extLst>
          </p:cNvPr>
          <p:cNvSpPr txBox="1">
            <a:spLocks/>
          </p:cNvSpPr>
          <p:nvPr userDrawn="1"/>
        </p:nvSpPr>
        <p:spPr>
          <a:xfrm>
            <a:off x="457199" y="4668008"/>
            <a:ext cx="2936929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rgbClr val="29347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4668008"/>
            <a:ext cx="2936929" cy="381000"/>
          </a:xfrm>
        </p:spPr>
        <p:txBody>
          <a:bodyPr/>
          <a:lstStyle>
            <a:lvl1pPr>
              <a:defRPr sz="1000">
                <a:solidFill>
                  <a:srgbClr val="29347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CFE02555-C342-6447-98AF-13CCD880FC74}" type="datetime1">
              <a:rPr lang="en-US" smtClean="0"/>
              <a:t>5/21/25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6D9DA-B8B6-A44D-9FBB-58027D1A0DC4}" type="datetime1">
              <a:rPr lang="en-US" smtClean="0"/>
              <a:t>5/21/25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3B0580C-1294-E54E-8031-46F008AF126F}"/>
              </a:ext>
            </a:extLst>
          </p:cNvPr>
          <p:cNvSpPr txBox="1">
            <a:spLocks/>
          </p:cNvSpPr>
          <p:nvPr userDrawn="1"/>
        </p:nvSpPr>
        <p:spPr>
          <a:xfrm>
            <a:off x="457199" y="4668008"/>
            <a:ext cx="2936929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rgbClr val="29347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F8C0B-A00D-5743-893D-6693D299EC54}" type="datetime1">
              <a:rPr lang="en-US" smtClean="0"/>
              <a:t>5/21/25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97B9B20-8137-604C-8895-F7EFF36B7428}"/>
              </a:ext>
            </a:extLst>
          </p:cNvPr>
          <p:cNvSpPr txBox="1">
            <a:spLocks/>
          </p:cNvSpPr>
          <p:nvPr userDrawn="1"/>
        </p:nvSpPr>
        <p:spPr>
          <a:xfrm>
            <a:off x="457199" y="4668008"/>
            <a:ext cx="2936929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rgbClr val="29347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D2B37-D76A-5042-A4E8-0D4F049F7859}" type="datetime1">
              <a:rPr lang="en-US" smtClean="0"/>
              <a:t>5/21/25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84D3C52-BE18-2849-86D6-314E35DA5A07}"/>
              </a:ext>
            </a:extLst>
          </p:cNvPr>
          <p:cNvSpPr txBox="1">
            <a:spLocks/>
          </p:cNvSpPr>
          <p:nvPr userDrawn="1"/>
        </p:nvSpPr>
        <p:spPr>
          <a:xfrm>
            <a:off x="457199" y="4668008"/>
            <a:ext cx="2936929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rgbClr val="29347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EB299-F5AE-FE4C-B171-8FC9F067D950}" type="datetime1">
              <a:rPr lang="en-US" smtClean="0"/>
              <a:t>5/21/25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F8562F6-494E-AA49-82EB-82EBE2D75FEF}"/>
              </a:ext>
            </a:extLst>
          </p:cNvPr>
          <p:cNvSpPr txBox="1">
            <a:spLocks/>
          </p:cNvSpPr>
          <p:nvPr userDrawn="1"/>
        </p:nvSpPr>
        <p:spPr>
          <a:xfrm>
            <a:off x="457199" y="4668008"/>
            <a:ext cx="2936929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rgbClr val="29347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C1364-0B75-CF47-A705-876AB8AFA713}" type="datetime1">
              <a:rPr lang="en-US" smtClean="0"/>
              <a:t>5/21/25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7FAB33D-6973-3244-A41D-C5FCD17E750F}"/>
              </a:ext>
            </a:extLst>
          </p:cNvPr>
          <p:cNvSpPr txBox="1">
            <a:spLocks/>
          </p:cNvSpPr>
          <p:nvPr userDrawn="1"/>
        </p:nvSpPr>
        <p:spPr>
          <a:xfrm>
            <a:off x="457199" y="4668008"/>
            <a:ext cx="2936929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rgbClr val="29347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ACE9-3FCE-3A44-A0D7-FD7ABC3A0893}" type="datetime1">
              <a:rPr lang="en-US" smtClean="0"/>
              <a:t>5/21/25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F513066-CA39-FC4B-91CC-5558C5321508}"/>
              </a:ext>
            </a:extLst>
          </p:cNvPr>
          <p:cNvSpPr txBox="1">
            <a:spLocks/>
          </p:cNvSpPr>
          <p:nvPr userDrawn="1"/>
        </p:nvSpPr>
        <p:spPr>
          <a:xfrm>
            <a:off x="457199" y="4668008"/>
            <a:ext cx="2936929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rgbClr val="29347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68B44-54DB-8A43-8BFD-1BA53A8B8D87}" type="datetime1">
              <a:rPr lang="en-US" smtClean="0"/>
              <a:t>5/21/25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41967E6-3F1C-9349-B9E1-086B77757DF8}"/>
              </a:ext>
            </a:extLst>
          </p:cNvPr>
          <p:cNvSpPr txBox="1">
            <a:spLocks/>
          </p:cNvSpPr>
          <p:nvPr userDrawn="1"/>
        </p:nvSpPr>
        <p:spPr>
          <a:xfrm>
            <a:off x="457199" y="4668008"/>
            <a:ext cx="2936929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rgbClr val="29347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DF251-0DFE-0247-B5C6-6BC8202EFEC6}" type="datetime1">
              <a:rPr lang="en-US" smtClean="0"/>
              <a:t>5/21/25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6F1940-1901-C922-4DE4-E6615BA70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78CA875-FB31-E274-506D-AE4AAE0458DD}"/>
              </a:ext>
            </a:extLst>
          </p:cNvPr>
          <p:cNvSpPr txBox="1">
            <a:spLocks/>
          </p:cNvSpPr>
          <p:nvPr/>
        </p:nvSpPr>
        <p:spPr>
          <a:xfrm>
            <a:off x="0" y="97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293472"/>
                </a:solidFill>
                <a:latin typeface="Charis SIL" panose="02000500060000020004" pitchFamily="2" charset="77"/>
                <a:ea typeface="Charis SIL" panose="02000500060000020004" pitchFamily="2" charset="77"/>
                <a:cs typeface="Charis SIL" panose="02000500060000020004" pitchFamily="2" charset="77"/>
              </a:rPr>
              <a:t>HEA Data Characteristics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BABD55C-B847-78A7-A310-407DF6A68E3C}"/>
              </a:ext>
            </a:extLst>
          </p:cNvPr>
          <p:cNvSpPr txBox="1"/>
          <p:nvPr/>
        </p:nvSpPr>
        <p:spPr>
          <a:xfrm>
            <a:off x="1212379" y="2374486"/>
            <a:ext cx="130766" cy="261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A435505-9588-5D55-F43A-7C25373752FA}"/>
              </a:ext>
            </a:extLst>
          </p:cNvPr>
          <p:cNvSpPr/>
          <p:nvPr/>
        </p:nvSpPr>
        <p:spPr>
          <a:xfrm>
            <a:off x="1334274" y="2267744"/>
            <a:ext cx="332990" cy="2642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30">
            <a:extLst>
              <a:ext uri="{FF2B5EF4-FFF2-40B4-BE49-F238E27FC236}">
                <a16:creationId xmlns:a16="http://schemas.microsoft.com/office/drawing/2014/main" id="{EEFFC4C6-6FD2-451E-9812-488BF5E6EBE8}"/>
              </a:ext>
            </a:extLst>
          </p:cNvPr>
          <p:cNvSpPr txBox="1">
            <a:spLocks/>
          </p:cNvSpPr>
          <p:nvPr/>
        </p:nvSpPr>
        <p:spPr>
          <a:xfrm>
            <a:off x="217612" y="601551"/>
            <a:ext cx="8712202" cy="987887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 algn="l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93472"/>
                </a:solidFill>
                <a:effectLst/>
                <a:latin typeface="Roboto" panose="02000000000000000000" pitchFamily="2" charset="0"/>
              </a:rPr>
              <a:t>HEA instrumentation usually identifies individual particles (</a:t>
            </a:r>
            <a:r>
              <a:rPr lang="en-US" sz="2000" i="1" dirty="0">
                <a:solidFill>
                  <a:srgbClr val="293472"/>
                </a:solidFill>
                <a:effectLst/>
                <a:latin typeface="Roboto" panose="02000000000000000000" pitchFamily="2" charset="0"/>
              </a:rPr>
              <a:t>e.g</a:t>
            </a:r>
            <a:r>
              <a:rPr lang="en-US" sz="2000" dirty="0">
                <a:solidFill>
                  <a:srgbClr val="293472"/>
                </a:solidFill>
                <a:effectLst/>
                <a:latin typeface="Roboto" panose="02000000000000000000" pitchFamily="2" charset="0"/>
              </a:rPr>
              <a:t>., photons)</a:t>
            </a:r>
          </a:p>
          <a:p>
            <a:pPr marL="457200" lvl="1" algn="l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93472"/>
                </a:solidFill>
                <a:effectLst/>
                <a:latin typeface="Roboto" panose="02000000000000000000" pitchFamily="2" charset="0"/>
              </a:rPr>
              <a:t>The primary datasets are </a:t>
            </a:r>
            <a:r>
              <a:rPr lang="en-US" sz="1800" b="1" dirty="0">
                <a:solidFill>
                  <a:srgbClr val="293472"/>
                </a:solidFill>
                <a:effectLst/>
                <a:latin typeface="Roboto" panose="02000000000000000000" pitchFamily="2" charset="0"/>
              </a:rPr>
              <a:t>event-lists</a:t>
            </a:r>
            <a:r>
              <a:rPr lang="en-US" sz="1800" dirty="0">
                <a:solidFill>
                  <a:srgbClr val="293472"/>
                </a:solidFill>
                <a:effectLst/>
                <a:latin typeface="Roboto" panose="02000000000000000000" pitchFamily="2" charset="0"/>
              </a:rPr>
              <a:t> that record detected particle event properties (</a:t>
            </a:r>
            <a:r>
              <a:rPr lang="en-US" sz="1800" i="1" dirty="0">
                <a:solidFill>
                  <a:srgbClr val="293472"/>
                </a:solidFill>
                <a:effectLst/>
                <a:latin typeface="Roboto" panose="02000000000000000000" pitchFamily="2" charset="0"/>
              </a:rPr>
              <a:t>e.g</a:t>
            </a:r>
            <a:r>
              <a:rPr lang="en-US" sz="1800" dirty="0">
                <a:solidFill>
                  <a:srgbClr val="293472"/>
                </a:solidFill>
                <a:effectLst/>
                <a:latin typeface="Roboto" panose="02000000000000000000" pitchFamily="2" charset="0"/>
              </a:rPr>
              <a:t>., spatial, spectral, time information) for each event</a:t>
            </a:r>
          </a:p>
          <a:p>
            <a:pPr marL="461963" lvl="2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srgbClr val="293472"/>
                </a:solidFill>
                <a:effectLst/>
                <a:latin typeface="Roboto" panose="02000000000000000000" pitchFamily="2" charset="0"/>
              </a:rPr>
              <a:t>⟹ multiple observables</a:t>
            </a:r>
            <a:r>
              <a:rPr lang="en-US" sz="1600" dirty="0">
                <a:solidFill>
                  <a:srgbClr val="293472"/>
                </a:solidFill>
                <a:effectLst/>
                <a:latin typeface="Roboto" panose="02000000000000000000" pitchFamily="2" charset="0"/>
              </a:rPr>
              <a:t> per dataset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2E1222C-543F-16F0-CEE4-53EEFB3B9E95}"/>
              </a:ext>
            </a:extLst>
          </p:cNvPr>
          <p:cNvGrpSpPr>
            <a:grpSpLocks noChangeAspect="1"/>
          </p:cNvGrpSpPr>
          <p:nvPr/>
        </p:nvGrpSpPr>
        <p:grpSpPr>
          <a:xfrm>
            <a:off x="5950421" y="1809191"/>
            <a:ext cx="3193579" cy="2732758"/>
            <a:chOff x="4560129" y="502316"/>
            <a:chExt cx="4375911" cy="3744488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0776A9DA-21E3-DF75-0F8C-9AF2E69A182C}"/>
                </a:ext>
              </a:extLst>
            </p:cNvPr>
            <p:cNvGrpSpPr/>
            <p:nvPr/>
          </p:nvGrpSpPr>
          <p:grpSpPr>
            <a:xfrm>
              <a:off x="4560129" y="502316"/>
              <a:ext cx="4305527" cy="3411496"/>
              <a:chOff x="4560129" y="502316"/>
              <a:chExt cx="4305527" cy="3411496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D0F3B9B1-6B78-1469-7508-FB10BE6C4F2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560129" y="502316"/>
                <a:ext cx="4305527" cy="3411496"/>
                <a:chOff x="-285651" y="636898"/>
                <a:chExt cx="5566121" cy="4410331"/>
              </a:xfrm>
            </p:grpSpPr>
            <p:pic>
              <p:nvPicPr>
                <p:cNvPr id="51" name="Picture 50">
                  <a:extLst>
                    <a:ext uri="{FF2B5EF4-FFF2-40B4-BE49-F238E27FC236}">
                      <a16:creationId xmlns:a16="http://schemas.microsoft.com/office/drawing/2014/main" id="{439EAC59-194B-845A-2BAF-EBC33A7392A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lum contrast="2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48339" y="2610659"/>
                  <a:ext cx="2251995" cy="2238509"/>
                </a:xfrm>
                <a:prstGeom prst="rect">
                  <a:avLst/>
                </a:prstGeom>
              </p:spPr>
            </p:pic>
            <p:cxnSp>
              <p:nvCxnSpPr>
                <p:cNvPr id="52" name="Straight Arrow Connector 51">
                  <a:extLst>
                    <a:ext uri="{FF2B5EF4-FFF2-40B4-BE49-F238E27FC236}">
                      <a16:creationId xmlns:a16="http://schemas.microsoft.com/office/drawing/2014/main" id="{E4174B0A-CCE7-DAAB-02B9-C2749DED238B}"/>
                    </a:ext>
                  </a:extLst>
                </p:cNvPr>
                <p:cNvCxnSpPr/>
                <p:nvPr/>
              </p:nvCxnSpPr>
              <p:spPr>
                <a:xfrm>
                  <a:off x="2121564" y="4810202"/>
                  <a:ext cx="2054086" cy="7483"/>
                </a:xfrm>
                <a:prstGeom prst="straightConnector1">
                  <a:avLst/>
                </a:prstGeom>
                <a:ln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Arrow Connector 52">
                  <a:extLst>
                    <a:ext uri="{FF2B5EF4-FFF2-40B4-BE49-F238E27FC236}">
                      <a16:creationId xmlns:a16="http://schemas.microsoft.com/office/drawing/2014/main" id="{41AE3AC1-6129-56E7-62F6-CEDC2D816E8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117823" y="2052717"/>
                  <a:ext cx="3117" cy="2760604"/>
                </a:xfrm>
                <a:prstGeom prst="straightConnector1">
                  <a:avLst/>
                </a:prstGeom>
                <a:ln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Arrow Connector 53">
                  <a:extLst>
                    <a:ext uri="{FF2B5EF4-FFF2-40B4-BE49-F238E27FC236}">
                      <a16:creationId xmlns:a16="http://schemas.microsoft.com/office/drawing/2014/main" id="{DBA50651-176B-1AFC-D987-F2F5E56AA7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03534" y="3388433"/>
                  <a:ext cx="1413664" cy="1424887"/>
                </a:xfrm>
                <a:prstGeom prst="straightConnector1">
                  <a:avLst/>
                </a:prstGeom>
                <a:ln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Arrow Connector 54">
                  <a:extLst>
                    <a:ext uri="{FF2B5EF4-FFF2-40B4-BE49-F238E27FC236}">
                      <a16:creationId xmlns:a16="http://schemas.microsoft.com/office/drawing/2014/main" id="{D52208D2-F1E0-2276-B89E-319B435A12B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121565" y="2748636"/>
                  <a:ext cx="2076534" cy="2057201"/>
                </a:xfrm>
                <a:prstGeom prst="straightConnector1">
                  <a:avLst/>
                </a:prstGeom>
                <a:ln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56" name="TextBox 55">
                      <a:extLst>
                        <a:ext uri="{FF2B5EF4-FFF2-40B4-BE49-F238E27FC236}">
                          <a16:creationId xmlns:a16="http://schemas.microsoft.com/office/drawing/2014/main" id="{0D026B61-A86B-0356-AFDF-2775133B8BE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130821" y="4556552"/>
                      <a:ext cx="1027622" cy="4906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r>
                              <m:rPr>
                                <m:nor/>
                              </m:rPr>
                              <a:rPr lang="en-US" sz="1200" i="1" dirty="0" smtClean="0">
                                <a:solidFill>
                                  <a:srgbClr val="293472"/>
                                </a:solidFill>
                                <a:latin typeface="Roboto" panose="02000000000000000000" pitchFamily="2" charset="0"/>
                                <a:ea typeface="Roboto" panose="02000000000000000000" pitchFamily="2" charset="0"/>
                              </a:rPr>
                              <m:t>x</m:t>
                            </m:r>
                          </m:oMath>
                        </m:oMathPara>
                      </a14:m>
                      <a:endParaRPr lang="en-US" sz="1200" dirty="0">
                        <a:solidFill>
                          <a:srgbClr val="293472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p:txBody>
                </p:sp>
              </mc:Choice>
              <mc:Fallback>
                <p:sp>
                  <p:nvSpPr>
                    <p:cNvPr id="56" name="TextBox 55">
                      <a:extLst>
                        <a:ext uri="{FF2B5EF4-FFF2-40B4-BE49-F238E27FC236}">
                          <a16:creationId xmlns:a16="http://schemas.microsoft.com/office/drawing/2014/main" id="{0D026B61-A86B-0356-AFDF-2775133B8BE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130821" y="4556552"/>
                      <a:ext cx="1027622" cy="490677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0CE78F48-36B2-DB9F-82D2-785C808A8410}"/>
                    </a:ext>
                  </a:extLst>
                </p:cNvPr>
                <p:cNvSpPr txBox="1"/>
                <p:nvPr/>
              </p:nvSpPr>
              <p:spPr>
                <a:xfrm>
                  <a:off x="-135757" y="2969718"/>
                  <a:ext cx="1465444" cy="4906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i="1" dirty="0" err="1">
                      <a:solidFill>
                        <a:srgbClr val="293472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t</a:t>
                  </a:r>
                  <a:r>
                    <a:rPr lang="en-US" sz="1200" baseline="-25000" dirty="0" err="1">
                      <a:solidFill>
                        <a:srgbClr val="293472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obs</a:t>
                  </a:r>
                  <a:r>
                    <a:rPr lang="en-US" sz="1200" i="1" dirty="0">
                      <a:solidFill>
                        <a:srgbClr val="293472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 </a:t>
                  </a:r>
                  <a:r>
                    <a:rPr lang="en-US" sz="1200" dirty="0">
                      <a:solidFill>
                        <a:srgbClr val="293472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→ </a:t>
                  </a:r>
                  <a:r>
                    <a:rPr lang="en-US" sz="1200" i="1" dirty="0" err="1">
                      <a:solidFill>
                        <a:srgbClr val="293472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t</a:t>
                  </a:r>
                  <a:r>
                    <a:rPr lang="en-US" sz="1200" baseline="-25000" dirty="0" err="1">
                      <a:solidFill>
                        <a:srgbClr val="293472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TT</a:t>
                  </a:r>
                  <a:endParaRPr lang="en-US" sz="1200" baseline="-25000" dirty="0">
                    <a:solidFill>
                      <a:srgbClr val="293472"/>
                    </a:solidFill>
                    <a:latin typeface="Roboto" panose="02000000000000000000" pitchFamily="2" charset="0"/>
                    <a:ea typeface="Roboto" panose="02000000000000000000" pitchFamily="2" charset="0"/>
                  </a:endParaRPr>
                </a:p>
              </p:txBody>
            </p: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58" name="TextBox 57">
                      <a:extLst>
                        <a:ext uri="{FF2B5EF4-FFF2-40B4-BE49-F238E27FC236}">
                          <a16:creationId xmlns:a16="http://schemas.microsoft.com/office/drawing/2014/main" id="{6333CCC3-E079-2CF0-CB08-FDA9FC5EE90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175650" y="2337412"/>
                      <a:ext cx="1091125" cy="4906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r>
                              <m:rPr>
                                <m:nor/>
                              </m:rPr>
                              <a:rPr lang="en-US" sz="1200" i="1" dirty="0" smtClean="0">
                                <a:solidFill>
                                  <a:srgbClr val="293472"/>
                                </a:solidFill>
                                <a:latin typeface="Roboto" panose="02000000000000000000" pitchFamily="2" charset="0"/>
                                <a:ea typeface="Roboto" panose="02000000000000000000" pitchFamily="2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1200" i="1" dirty="0" smtClean="0">
                                <a:solidFill>
                                  <a:srgbClr val="293472"/>
                                </a:solidFill>
                                <a:latin typeface="Roboto" panose="02000000000000000000" pitchFamily="2" charset="0"/>
                                <a:ea typeface="Roboto" panose="02000000000000000000" pitchFamily="2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dirty="0" smtClean="0">
                                <a:solidFill>
                                  <a:srgbClr val="293472"/>
                                </a:solidFill>
                                <a:latin typeface="Roboto" panose="02000000000000000000" pitchFamily="2" charset="0"/>
                                <a:ea typeface="Roboto" panose="02000000000000000000" pitchFamily="2" charset="0"/>
                              </a:rPr>
                              <m:t>       </m:t>
                            </m:r>
                          </m:oMath>
                        </m:oMathPara>
                      </a14:m>
                      <a:endParaRPr lang="en-US" sz="1200" dirty="0">
                        <a:solidFill>
                          <a:srgbClr val="293472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p:txBody>
                </p:sp>
              </mc:Choice>
              <mc:Fallback>
                <p:sp>
                  <p:nvSpPr>
                    <p:cNvPr id="58" name="TextBox 57">
                      <a:extLst>
                        <a:ext uri="{FF2B5EF4-FFF2-40B4-BE49-F238E27FC236}">
                          <a16:creationId xmlns:a16="http://schemas.microsoft.com/office/drawing/2014/main" id="{6333CCC3-E079-2CF0-CB08-FDA9FC5EE90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175650" y="2337412"/>
                      <a:ext cx="1091125" cy="490677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b="-41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68EDD20B-1ABB-D3F4-6C14-18880C438988}"/>
                    </a:ext>
                  </a:extLst>
                </p:cNvPr>
                <p:cNvSpPr txBox="1"/>
                <p:nvPr/>
              </p:nvSpPr>
              <p:spPr>
                <a:xfrm>
                  <a:off x="1354809" y="1632882"/>
                  <a:ext cx="1524770" cy="4906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i="1" dirty="0">
                      <a:solidFill>
                        <a:srgbClr val="293472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PHA </a:t>
                  </a:r>
                  <a:r>
                    <a:rPr lang="en-US" sz="1200" dirty="0">
                      <a:solidFill>
                        <a:srgbClr val="293472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→ </a:t>
                  </a:r>
                  <a:r>
                    <a:rPr lang="en-US" sz="1200" i="1" dirty="0">
                      <a:solidFill>
                        <a:srgbClr val="293472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E</a:t>
                  </a:r>
                </a:p>
              </p:txBody>
            </p:sp>
            <p:pic>
              <p:nvPicPr>
                <p:cNvPr id="60" name="Picture 59">
                  <a:extLst>
                    <a:ext uri="{FF2B5EF4-FFF2-40B4-BE49-F238E27FC236}">
                      <a16:creationId xmlns:a16="http://schemas.microsoft.com/office/drawing/2014/main" id="{6040A9AF-BCAF-8ABA-F159-9C074F0DAA39}"/>
                    </a:ext>
                  </a:extLst>
                </p:cNvPr>
                <p:cNvPicPr>
                  <a:picLocks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727" t="2664" r="8788" b="15615"/>
                <a:stretch/>
              </p:blipFill>
              <p:spPr>
                <a:xfrm>
                  <a:off x="73364" y="2339595"/>
                  <a:ext cx="1097280" cy="622714"/>
                </a:xfrm>
                <a:prstGeom prst="rect">
                  <a:avLst/>
                </a:prstGeom>
              </p:spPr>
            </p:pic>
            <p:pic>
              <p:nvPicPr>
                <p:cNvPr id="61" name="Picture 60">
                  <a:extLst>
                    <a:ext uri="{FF2B5EF4-FFF2-40B4-BE49-F238E27FC236}">
                      <a16:creationId xmlns:a16="http://schemas.microsoft.com/office/drawing/2014/main" id="{C4D9CFDA-3ECD-CE2A-AFEF-C773948653D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91" r="36790"/>
                <a:stretch/>
              </p:blipFill>
              <p:spPr>
                <a:xfrm>
                  <a:off x="1842878" y="765190"/>
                  <a:ext cx="548633" cy="1163955"/>
                </a:xfrm>
                <a:prstGeom prst="rect">
                  <a:avLst/>
                </a:prstGeom>
                <a:scene3d>
                  <a:camera prst="orthographicFront">
                    <a:rot lat="0" lon="0" rev="16200000"/>
                  </a:camera>
                  <a:lightRig rig="threePt" dir="t"/>
                </a:scene3d>
              </p:spPr>
            </p:pic>
            <p:pic>
              <p:nvPicPr>
                <p:cNvPr id="62" name="Picture 61">
                  <a:extLst>
                    <a:ext uri="{FF2B5EF4-FFF2-40B4-BE49-F238E27FC236}">
                      <a16:creationId xmlns:a16="http://schemas.microsoft.com/office/drawing/2014/main" id="{E4160678-2AB8-4BD8-0959-8FD7B8BC4B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62065" y="3290788"/>
                  <a:ext cx="1134363" cy="1212596"/>
                </a:xfrm>
                <a:prstGeom prst="rect">
                  <a:avLst/>
                </a:prstGeom>
                <a:scene3d>
                  <a:camera prst="orthographicFront">
                    <a:rot lat="0" lon="0" rev="16200000"/>
                  </a:camera>
                  <a:lightRig rig="threePt" dir="t"/>
                </a:scene3d>
              </p:spPr>
            </p:pic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0E2128BE-EEB3-C6E0-17A8-EFD239D9D0CF}"/>
                    </a:ext>
                  </a:extLst>
                </p:cNvPr>
                <p:cNvSpPr txBox="1"/>
                <p:nvPr/>
              </p:nvSpPr>
              <p:spPr>
                <a:xfrm>
                  <a:off x="1354809" y="636898"/>
                  <a:ext cx="1524770" cy="4906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rgbClr val="293472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Spectrum</a:t>
                  </a:r>
                </a:p>
              </p:txBody>
            </p: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F04FE6E6-BFFE-239E-75DB-3200963EB9FD}"/>
                    </a:ext>
                  </a:extLst>
                </p:cNvPr>
                <p:cNvSpPr txBox="1"/>
                <p:nvPr/>
              </p:nvSpPr>
              <p:spPr>
                <a:xfrm>
                  <a:off x="-285651" y="1924785"/>
                  <a:ext cx="1717302" cy="4906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rgbClr val="293472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Light Curve</a:t>
                  </a:r>
                </a:p>
              </p:txBody>
            </p:sp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D284CB31-BD7C-8C9A-75C8-399CF63427E5}"/>
                    </a:ext>
                  </a:extLst>
                </p:cNvPr>
                <p:cNvSpPr txBox="1"/>
                <p:nvPr/>
              </p:nvSpPr>
              <p:spPr>
                <a:xfrm>
                  <a:off x="3978025" y="2897757"/>
                  <a:ext cx="1302445" cy="4906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rgbClr val="293472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Image</a:t>
                  </a:r>
                </a:p>
              </p:txBody>
            </p:sp>
          </p:grp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249FC70-E80C-1259-BF10-DA4400EE1921}"/>
                  </a:ext>
                </a:extLst>
              </p:cNvPr>
              <p:cNvSpPr/>
              <p:nvPr/>
            </p:nvSpPr>
            <p:spPr>
              <a:xfrm>
                <a:off x="5878815" y="1973893"/>
                <a:ext cx="148073" cy="18466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F5A7D140-80AD-1E1C-A09A-9B09FD9EF05A}"/>
                    </a:ext>
                  </a:extLst>
                </p:cNvPr>
                <p:cNvSpPr txBox="1"/>
                <p:nvPr/>
              </p:nvSpPr>
              <p:spPr>
                <a:xfrm>
                  <a:off x="6845642" y="3867254"/>
                  <a:ext cx="2090398" cy="3795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1200" b="0" i="1" dirty="0" smtClean="0">
                          <a:solidFill>
                            <a:srgbClr val="29347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1200" i="1" dirty="0" smtClean="0">
                          <a:solidFill>
                            <a:srgbClr val="29347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1200" b="0" baseline="-25000" dirty="0" smtClean="0">
                          <a:solidFill>
                            <a:srgbClr val="29347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m:t>raw</m:t>
                      </m:r>
                      <m:r>
                        <m:rPr>
                          <m:nor/>
                        </m:rPr>
                        <a:rPr lang="en-US" sz="1200" b="0" i="0" baseline="-25000" dirty="0" smtClean="0">
                          <a:solidFill>
                            <a:srgbClr val="29347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200" b="0" i="1" dirty="0" smtClean="0">
                          <a:solidFill>
                            <a:srgbClr val="29347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1200" b="0" i="1" dirty="0" smtClean="0">
                          <a:solidFill>
                            <a:srgbClr val="29347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1200" b="0" baseline="-25000" dirty="0" smtClean="0">
                          <a:solidFill>
                            <a:srgbClr val="29347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m:t>raw</m:t>
                      </m:r>
                      <m:r>
                        <m:rPr>
                          <m:nor/>
                        </m:rPr>
                        <a:rPr lang="en-US" sz="1200" b="0" i="1" dirty="0" smtClean="0">
                          <a:solidFill>
                            <a:srgbClr val="29347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1200" i="1" dirty="0" smtClean="0">
                          <a:solidFill>
                            <a:srgbClr val="29347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200" dirty="0" smtClean="0">
                          <a:solidFill>
                            <a:srgbClr val="29347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m:t>→</m:t>
                      </m:r>
                      <m:r>
                        <m:rPr>
                          <m:nor/>
                        </m:rPr>
                        <a:rPr lang="en-US" sz="1200" b="0" i="0" dirty="0" smtClean="0">
                          <a:solidFill>
                            <a:srgbClr val="29347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m:t> </m:t>
                      </m:r>
                      <m:r>
                        <a:rPr lang="en-US" sz="1200" b="0" i="1" dirty="0" smtClean="0">
                          <a:solidFill>
                            <a:srgbClr val="29347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i="1" smtClean="0">
                          <a:solidFill>
                            <a:srgbClr val="29347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200" b="0" i="1" smtClean="0">
                          <a:solidFill>
                            <a:srgbClr val="29347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1200" i="1">
                          <a:solidFill>
                            <a:srgbClr val="29347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a14:m>
                  <a:r>
                    <a:rPr lang="en-US" sz="1200" dirty="0">
                      <a:solidFill>
                        <a:srgbClr val="293472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)</a:t>
                  </a:r>
                </a:p>
              </p:txBody>
            </p:sp>
          </mc:Choice>
          <mc:Fallback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F5A7D140-80AD-1E1C-A09A-9B09FD9EF0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5642" y="3867254"/>
                  <a:ext cx="2090398" cy="379550"/>
                </a:xfrm>
                <a:prstGeom prst="rect">
                  <a:avLst/>
                </a:prstGeom>
                <a:blipFill>
                  <a:blip r:embed="rId9"/>
                  <a:stretch>
                    <a:fillRect t="-4545"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6" name="Content Placeholder 30">
            <a:extLst>
              <a:ext uri="{FF2B5EF4-FFF2-40B4-BE49-F238E27FC236}">
                <a16:creationId xmlns:a16="http://schemas.microsoft.com/office/drawing/2014/main" id="{04BCFC37-F6AE-D5E8-AADC-2B89C2641B5B}"/>
              </a:ext>
            </a:extLst>
          </p:cNvPr>
          <p:cNvSpPr txBox="1">
            <a:spLocks/>
          </p:cNvSpPr>
          <p:nvPr/>
        </p:nvSpPr>
        <p:spPr>
          <a:xfrm>
            <a:off x="221299" y="1813143"/>
            <a:ext cx="5656269" cy="3131652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>
              <a:spcBef>
                <a:spcPts val="600"/>
              </a:spcBef>
            </a:pPr>
            <a:r>
              <a:rPr lang="en-US" sz="1800" dirty="0">
                <a:solidFill>
                  <a:srgbClr val="293472"/>
                </a:solidFill>
                <a:latin typeface="Roboto" panose="02000000000000000000" pitchFamily="2" charset="0"/>
              </a:rPr>
              <a:t>Mappings from physical attributes (</a:t>
            </a:r>
            <a:r>
              <a:rPr lang="en-US" sz="1800" i="1" dirty="0">
                <a:solidFill>
                  <a:srgbClr val="293472"/>
                </a:solidFill>
                <a:latin typeface="Roboto" panose="02000000000000000000" pitchFamily="2" charset="0"/>
              </a:rPr>
              <a:t>e.g</a:t>
            </a:r>
            <a:r>
              <a:rPr lang="en-US" sz="1800" dirty="0">
                <a:solidFill>
                  <a:srgbClr val="293472"/>
                </a:solidFill>
                <a:latin typeface="Roboto" panose="02000000000000000000" pitchFamily="2" charset="0"/>
              </a:rPr>
              <a:t>., actual particle energy) to observables (</a:t>
            </a:r>
            <a:r>
              <a:rPr lang="en-US" sz="1800" i="1" dirty="0">
                <a:solidFill>
                  <a:srgbClr val="293472"/>
                </a:solidFill>
                <a:latin typeface="Roboto" panose="02000000000000000000" pitchFamily="2" charset="0"/>
              </a:rPr>
              <a:t>e.g</a:t>
            </a:r>
            <a:r>
              <a:rPr lang="en-US" sz="1800" dirty="0">
                <a:solidFill>
                  <a:srgbClr val="293472"/>
                </a:solidFill>
                <a:latin typeface="Roboto" panose="02000000000000000000" pitchFamily="2" charset="0"/>
              </a:rPr>
              <a:t>., measured pulse height [PHA]) are often </a:t>
            </a:r>
            <a:r>
              <a:rPr lang="en-US" sz="1800" b="1" dirty="0">
                <a:solidFill>
                  <a:srgbClr val="293472"/>
                </a:solidFill>
                <a:latin typeface="Roboto" panose="02000000000000000000" pitchFamily="2" charset="0"/>
              </a:rPr>
              <a:t>probabilistic</a:t>
            </a:r>
            <a:r>
              <a:rPr lang="en-US" sz="1800" dirty="0">
                <a:solidFill>
                  <a:srgbClr val="293472"/>
                </a:solidFill>
                <a:latin typeface="Roboto" panose="02000000000000000000" pitchFamily="2" charset="0"/>
              </a:rPr>
              <a:t> and </a:t>
            </a:r>
            <a:r>
              <a:rPr lang="en-US" sz="1800" b="1" dirty="0">
                <a:solidFill>
                  <a:srgbClr val="293472"/>
                </a:solidFill>
                <a:latin typeface="Roboto" panose="02000000000000000000" pitchFamily="2" charset="0"/>
              </a:rPr>
              <a:t>not invertible</a:t>
            </a:r>
            <a:endParaRPr lang="en-US" sz="1800" dirty="0">
              <a:solidFill>
                <a:srgbClr val="293472"/>
              </a:solidFill>
              <a:latin typeface="Roboto" panose="02000000000000000000" pitchFamily="2" charset="0"/>
            </a:endParaRPr>
          </a:p>
          <a:p>
            <a:pPr marL="685800" lvl="2">
              <a:spcBef>
                <a:spcPts val="600"/>
              </a:spcBef>
            </a:pPr>
            <a:r>
              <a:rPr lang="en-US" sz="1600" dirty="0">
                <a:solidFill>
                  <a:srgbClr val="293472"/>
                </a:solidFill>
                <a:effectLst/>
                <a:latin typeface="Roboto" panose="02000000000000000000" pitchFamily="2" charset="0"/>
              </a:rPr>
              <a:t>Ancillary </a:t>
            </a:r>
            <a:r>
              <a:rPr lang="en-US" sz="1600" b="1" dirty="0">
                <a:solidFill>
                  <a:srgbClr val="293472"/>
                </a:solidFill>
                <a:effectLst/>
                <a:latin typeface="Roboto" panose="02000000000000000000" pitchFamily="2" charset="0"/>
              </a:rPr>
              <a:t>response-functions</a:t>
            </a:r>
            <a:r>
              <a:rPr lang="en-US" sz="1600" dirty="0">
                <a:solidFill>
                  <a:srgbClr val="293472"/>
                </a:solidFill>
                <a:effectLst/>
                <a:latin typeface="Roboto" panose="02000000000000000000" pitchFamily="2" charset="0"/>
              </a:rPr>
              <a:t> provide the mappings and depend on specific observation details and conditions</a:t>
            </a:r>
          </a:p>
          <a:p>
            <a:pPr marL="687388" lvl="3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srgbClr val="293472"/>
                </a:solidFill>
                <a:latin typeface="Roboto" panose="02000000000000000000" pitchFamily="2" charset="0"/>
              </a:rPr>
              <a:t>⟹ </a:t>
            </a:r>
            <a:r>
              <a:rPr lang="en-US" sz="1600" dirty="0">
                <a:solidFill>
                  <a:srgbClr val="293472"/>
                </a:solidFill>
                <a:effectLst/>
                <a:latin typeface="Roboto" panose="02000000000000000000" pitchFamily="2" charset="0"/>
              </a:rPr>
              <a:t>there </a:t>
            </a:r>
            <a:r>
              <a:rPr lang="en-US" sz="1600" b="1" dirty="0">
                <a:solidFill>
                  <a:srgbClr val="293472"/>
                </a:solidFill>
                <a:effectLst/>
                <a:latin typeface="Roboto" panose="02000000000000000000" pitchFamily="2" charset="0"/>
              </a:rPr>
              <a:t>must be a way to associate these products with the event-lists</a:t>
            </a:r>
            <a:r>
              <a:rPr lang="en-US" sz="1600" dirty="0">
                <a:solidFill>
                  <a:srgbClr val="293472"/>
                </a:solidFill>
                <a:effectLst/>
                <a:latin typeface="Roboto" panose="02000000000000000000" pitchFamily="2" charset="0"/>
              </a:rPr>
              <a:t> </a:t>
            </a:r>
          </a:p>
          <a:p>
            <a:pPr marL="685800" lvl="2">
              <a:spcBef>
                <a:spcPts val="600"/>
              </a:spcBef>
            </a:pPr>
            <a:r>
              <a:rPr lang="en-US" sz="1600" dirty="0">
                <a:solidFill>
                  <a:srgbClr val="293472"/>
                </a:solidFill>
                <a:effectLst/>
                <a:latin typeface="Roboto" panose="02000000000000000000" pitchFamily="2" charset="0"/>
              </a:rPr>
              <a:t>Evaluating response functions </a:t>
            </a:r>
            <a:r>
              <a:rPr lang="en-US" sz="1600" i="1" dirty="0">
                <a:solidFill>
                  <a:srgbClr val="293472"/>
                </a:solidFill>
                <a:effectLst/>
                <a:latin typeface="Roboto" panose="02000000000000000000" pitchFamily="2" charset="0"/>
              </a:rPr>
              <a:t>may</a:t>
            </a:r>
            <a:r>
              <a:rPr lang="en-US" sz="1600" dirty="0">
                <a:solidFill>
                  <a:srgbClr val="293472"/>
                </a:solidFill>
                <a:effectLst/>
                <a:latin typeface="Roboto" panose="02000000000000000000" pitchFamily="2" charset="0"/>
              </a:rPr>
              <a:t> require scientific input, potentially necessitating creation by the end user, using additional data products that similarly </a:t>
            </a:r>
            <a:r>
              <a:rPr lang="en-US" sz="1600" dirty="0">
                <a:solidFill>
                  <a:srgbClr val="293472"/>
                </a:solidFill>
                <a:latin typeface="Roboto" panose="02000000000000000000" pitchFamily="2" charset="0"/>
              </a:rPr>
              <a:t>should be associated with the event-lists</a:t>
            </a:r>
            <a:endParaRPr lang="en-US" sz="1600" dirty="0">
              <a:solidFill>
                <a:srgbClr val="293472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451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A6543-99D5-C0E8-3A37-B2F716D7F2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0EFB628-39C5-283D-350F-96EB337E1E90}"/>
              </a:ext>
            </a:extLst>
          </p:cNvPr>
          <p:cNvSpPr txBox="1">
            <a:spLocks/>
          </p:cNvSpPr>
          <p:nvPr/>
        </p:nvSpPr>
        <p:spPr>
          <a:xfrm>
            <a:off x="0" y="97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293472"/>
                </a:solidFill>
                <a:latin typeface="Charis SIL" panose="02000500060000020004" pitchFamily="2" charset="77"/>
                <a:ea typeface="Charis SIL" panose="02000500060000020004" pitchFamily="2" charset="77"/>
                <a:cs typeface="Charis SIL" panose="02000500060000020004" pitchFamily="2" charset="77"/>
              </a:rPr>
              <a:t>HEA Data Characteristics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55254BB-EBC2-F2BD-F6A5-6A634D702DFB}"/>
              </a:ext>
            </a:extLst>
          </p:cNvPr>
          <p:cNvSpPr txBox="1"/>
          <p:nvPr/>
        </p:nvSpPr>
        <p:spPr>
          <a:xfrm>
            <a:off x="1212379" y="2374486"/>
            <a:ext cx="130766" cy="261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CBA3D47-A429-55A8-904C-4A594C1A51D5}"/>
              </a:ext>
            </a:extLst>
          </p:cNvPr>
          <p:cNvSpPr/>
          <p:nvPr/>
        </p:nvSpPr>
        <p:spPr>
          <a:xfrm>
            <a:off x="1334274" y="2267744"/>
            <a:ext cx="332990" cy="2642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30">
            <a:extLst>
              <a:ext uri="{FF2B5EF4-FFF2-40B4-BE49-F238E27FC236}">
                <a16:creationId xmlns:a16="http://schemas.microsoft.com/office/drawing/2014/main" id="{26C93910-1B87-AA59-7D6A-3E0B76B4F820}"/>
              </a:ext>
            </a:extLst>
          </p:cNvPr>
          <p:cNvSpPr txBox="1">
            <a:spLocks/>
          </p:cNvSpPr>
          <p:nvPr/>
        </p:nvSpPr>
        <p:spPr>
          <a:xfrm>
            <a:off x="217612" y="601551"/>
            <a:ext cx="8712202" cy="433620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>
              <a:spcBef>
                <a:spcPts val="600"/>
              </a:spcBef>
            </a:pPr>
            <a:r>
              <a:rPr lang="en-US" sz="1800" dirty="0">
                <a:solidFill>
                  <a:srgbClr val="293472"/>
                </a:solidFill>
                <a:latin typeface="Roboto" panose="02000000000000000000" pitchFamily="2" charset="0"/>
              </a:rPr>
              <a:t>Event-lists often include </a:t>
            </a:r>
            <a:r>
              <a:rPr lang="en-US" sz="1800" b="1" dirty="0">
                <a:solidFill>
                  <a:srgbClr val="293472"/>
                </a:solidFill>
                <a:latin typeface="Roboto" panose="02000000000000000000" pitchFamily="2" charset="0"/>
              </a:rPr>
              <a:t>calibrated spatial and temporal axes</a:t>
            </a:r>
            <a:r>
              <a:rPr lang="en-US" sz="1800" dirty="0">
                <a:solidFill>
                  <a:srgbClr val="293472"/>
                </a:solidFill>
                <a:latin typeface="Roboto" panose="02000000000000000000" pitchFamily="2" charset="0"/>
              </a:rPr>
              <a:t>, but have an </a:t>
            </a:r>
            <a:r>
              <a:rPr lang="en-US" sz="1800" b="1" dirty="0">
                <a:solidFill>
                  <a:srgbClr val="293472"/>
                </a:solidFill>
                <a:latin typeface="Roboto" panose="02000000000000000000" pitchFamily="2" charset="0"/>
              </a:rPr>
              <a:t>uncalibrated spectral axis </a:t>
            </a:r>
            <a:r>
              <a:rPr lang="en-US" sz="1800" dirty="0">
                <a:solidFill>
                  <a:srgbClr val="293472"/>
                </a:solidFill>
                <a:latin typeface="Roboto" panose="02000000000000000000" pitchFamily="2" charset="0"/>
              </a:rPr>
              <a:t>with photometric units of counts; nevertheless, these event lists are typically considered to be ``</a:t>
            </a:r>
            <a:r>
              <a:rPr lang="en-US" sz="1800" b="1" dirty="0">
                <a:solidFill>
                  <a:srgbClr val="293472"/>
                </a:solidFill>
                <a:latin typeface="Roboto" panose="02000000000000000000" pitchFamily="2" charset="0"/>
              </a:rPr>
              <a:t>calibrated</a:t>
            </a:r>
            <a:r>
              <a:rPr lang="en-US" sz="1800" dirty="0">
                <a:solidFill>
                  <a:srgbClr val="293472"/>
                </a:solidFill>
                <a:latin typeface="Roboto" panose="02000000000000000000" pitchFamily="2" charset="0"/>
              </a:rPr>
              <a:t>’’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rgbClr val="293472"/>
                </a:solidFill>
                <a:latin typeface="Roboto" panose="02000000000000000000" pitchFamily="2" charset="0"/>
              </a:rPr>
              <a:t>HEA detections often have very few counts</a:t>
            </a:r>
          </a:p>
          <a:p>
            <a:pPr lvl="1">
              <a:spcBef>
                <a:spcPts val="600"/>
              </a:spcBef>
            </a:pPr>
            <a:r>
              <a:rPr lang="en-US" sz="1800" dirty="0">
                <a:solidFill>
                  <a:srgbClr val="293472"/>
                </a:solidFill>
                <a:latin typeface="Roboto" panose="02000000000000000000" pitchFamily="2" charset="0"/>
              </a:rPr>
              <a:t>The combination of complex data and the </a:t>
            </a:r>
            <a:r>
              <a:rPr lang="en-US" sz="1800" b="1" dirty="0">
                <a:solidFill>
                  <a:srgbClr val="293472"/>
                </a:solidFill>
                <a:latin typeface="Roboto" panose="02000000000000000000" pitchFamily="2" charset="0"/>
              </a:rPr>
              <a:t>extreme Poisson regime</a:t>
            </a:r>
            <a:r>
              <a:rPr lang="en-US" sz="1800" dirty="0">
                <a:solidFill>
                  <a:srgbClr val="293472"/>
                </a:solidFill>
                <a:latin typeface="Roboto" panose="02000000000000000000" pitchFamily="2" charset="0"/>
              </a:rPr>
              <a:t> necessitates the use of </a:t>
            </a:r>
            <a:r>
              <a:rPr lang="en-US" sz="1800" b="1" dirty="0">
                <a:solidFill>
                  <a:srgbClr val="293472"/>
                </a:solidFill>
                <a:latin typeface="Roboto" panose="02000000000000000000" pitchFamily="2" charset="0"/>
              </a:rPr>
              <a:t>statistically robust methods</a:t>
            </a:r>
            <a:r>
              <a:rPr lang="en-US" sz="1800" dirty="0">
                <a:solidFill>
                  <a:srgbClr val="293472"/>
                </a:solidFill>
                <a:latin typeface="Roboto" panose="02000000000000000000" pitchFamily="2" charset="0"/>
              </a:rPr>
              <a:t>, such as Bayesian analysis, along with a </a:t>
            </a:r>
            <a:r>
              <a:rPr lang="en-US" sz="1800" b="1" dirty="0">
                <a:solidFill>
                  <a:srgbClr val="293472"/>
                </a:solidFill>
                <a:latin typeface="Roboto" panose="02000000000000000000" pitchFamily="2" charset="0"/>
              </a:rPr>
              <a:t>precise definition of confidence intervals</a:t>
            </a:r>
          </a:p>
          <a:p>
            <a:pPr marL="914400" lvl="2">
              <a:spcBef>
                <a:spcPts val="600"/>
              </a:spcBef>
            </a:pPr>
            <a:r>
              <a:rPr lang="en-US" sz="1600" dirty="0">
                <a:solidFill>
                  <a:srgbClr val="293472"/>
                </a:solidFill>
                <a:latin typeface="Roboto" panose="02000000000000000000" pitchFamily="2" charset="0"/>
              </a:rPr>
              <a:t>Techniques that are computationally intensive result in data providers being more inclined to produce and distribute meticulously curated </a:t>
            </a:r>
            <a:r>
              <a:rPr lang="en-US" sz="1600" b="1" dirty="0">
                <a:solidFill>
                  <a:srgbClr val="293472"/>
                </a:solidFill>
                <a:latin typeface="Roboto" panose="02000000000000000000" pitchFamily="2" charset="0"/>
              </a:rPr>
              <a:t>advanced data products</a:t>
            </a:r>
          </a:p>
          <a:p>
            <a:pPr marL="1143000" lvl="3">
              <a:spcBef>
                <a:spcPts val="600"/>
              </a:spcBef>
            </a:pPr>
            <a:r>
              <a:rPr lang="en-US" sz="1400" dirty="0">
                <a:solidFill>
                  <a:srgbClr val="293472"/>
                </a:solidFill>
                <a:latin typeface="Roboto" panose="02000000000000000000" pitchFamily="2" charset="0"/>
              </a:rPr>
              <a:t>These data products are not exclusive to HEA; other wavebands are beginning to offer similar products</a:t>
            </a:r>
          </a:p>
          <a:p>
            <a:pPr marL="914400" lvl="2">
              <a:spcBef>
                <a:spcPts val="600"/>
              </a:spcBef>
            </a:pPr>
            <a:r>
              <a:rPr lang="en-US" sz="1600" dirty="0">
                <a:solidFill>
                  <a:srgbClr val="293472"/>
                </a:solidFill>
                <a:latin typeface="Roboto" panose="02000000000000000000" pitchFamily="2" charset="0"/>
              </a:rPr>
              <a:t>Catalogs may include tens of millions of these data products that users seek to </a:t>
            </a:r>
            <a:r>
              <a:rPr lang="en-US" sz="1600" b="1" dirty="0">
                <a:solidFill>
                  <a:srgbClr val="293472"/>
                </a:solidFill>
                <a:latin typeface="Roboto" panose="02000000000000000000" pitchFamily="2" charset="0"/>
              </a:rPr>
              <a:t>access independently</a:t>
            </a:r>
            <a:r>
              <a:rPr lang="en-US" sz="1600" dirty="0">
                <a:solidFill>
                  <a:srgbClr val="293472"/>
                </a:solidFill>
                <a:latin typeface="Roboto" panose="02000000000000000000" pitchFamily="2" charset="0"/>
              </a:rPr>
              <a:t> from the original observations</a:t>
            </a:r>
          </a:p>
          <a:p>
            <a:pPr marL="914400" lvl="2">
              <a:spcBef>
                <a:spcPts val="600"/>
              </a:spcBef>
            </a:pPr>
            <a:r>
              <a:rPr lang="en-US" sz="1600" dirty="0">
                <a:solidFill>
                  <a:srgbClr val="293472"/>
                </a:solidFill>
                <a:latin typeface="Roboto" panose="02000000000000000000" pitchFamily="2" charset="0"/>
              </a:rPr>
              <a:t>These advanced data products may be generated by combining numerous individual observations, possibly spanning decades, making </a:t>
            </a:r>
            <a:r>
              <a:rPr lang="en-US" sz="1600" b="1" dirty="0">
                <a:solidFill>
                  <a:srgbClr val="293472"/>
                </a:solidFill>
                <a:latin typeface="Roboto" panose="02000000000000000000" pitchFamily="2" charset="0"/>
              </a:rPr>
              <a:t>detailed knowledge of time coverage</a:t>
            </a:r>
            <a:r>
              <a:rPr lang="en-US" sz="1600" dirty="0">
                <a:solidFill>
                  <a:srgbClr val="293472"/>
                </a:solidFill>
                <a:latin typeface="Roboto" panose="02000000000000000000" pitchFamily="2" charset="0"/>
              </a:rPr>
              <a:t> potentially critical</a:t>
            </a:r>
            <a:endParaRPr lang="en-US" sz="1600" dirty="0">
              <a:solidFill>
                <a:srgbClr val="29347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57200" lvl="1">
              <a:spcBef>
                <a:spcPts val="600"/>
              </a:spcBef>
            </a:pPr>
            <a:endParaRPr lang="en-US" sz="1200" dirty="0">
              <a:solidFill>
                <a:srgbClr val="29347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143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A05E0C-263E-AC1D-CDCE-BD0F192EE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F7D756B-908C-B035-B1CD-B1AC1C32FCFF}"/>
              </a:ext>
            </a:extLst>
          </p:cNvPr>
          <p:cNvSpPr txBox="1">
            <a:spLocks/>
          </p:cNvSpPr>
          <p:nvPr/>
        </p:nvSpPr>
        <p:spPr>
          <a:xfrm>
            <a:off x="0" y="97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293472"/>
                </a:solidFill>
                <a:latin typeface="Charis SIL" panose="02000500060000020004" pitchFamily="2" charset="77"/>
                <a:ea typeface="Charis SIL" panose="02000500060000020004" pitchFamily="2" charset="77"/>
                <a:cs typeface="Charis SIL" panose="02000500060000020004" pitchFamily="2" charset="77"/>
              </a:rPr>
              <a:t>HEIG </a:t>
            </a:r>
            <a:r>
              <a:rPr lang="en-US" sz="3200" b="1" dirty="0" err="1">
                <a:solidFill>
                  <a:srgbClr val="293472"/>
                </a:solidFill>
                <a:latin typeface="Charis SIL" panose="02000500060000020004" pitchFamily="2" charset="77"/>
                <a:ea typeface="Charis SIL" panose="02000500060000020004" pitchFamily="2" charset="77"/>
                <a:cs typeface="Charis SIL" panose="02000500060000020004" pitchFamily="2" charset="77"/>
              </a:rPr>
              <a:t>ObsCore</a:t>
            </a:r>
            <a:r>
              <a:rPr lang="en-US" sz="3200" b="1" dirty="0">
                <a:solidFill>
                  <a:srgbClr val="293472"/>
                </a:solidFill>
                <a:latin typeface="Charis SIL" panose="02000500060000020004" pitchFamily="2" charset="77"/>
                <a:ea typeface="Charis SIL" panose="02000500060000020004" pitchFamily="2" charset="77"/>
                <a:cs typeface="Charis SIL" panose="02000500060000020004" pitchFamily="2" charset="77"/>
              </a:rPr>
              <a:t> Extension Note Status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5853E9-93A1-3E7D-99B4-AF7C70AEDE24}"/>
              </a:ext>
            </a:extLst>
          </p:cNvPr>
          <p:cNvSpPr txBox="1"/>
          <p:nvPr/>
        </p:nvSpPr>
        <p:spPr>
          <a:xfrm>
            <a:off x="1212379" y="2374486"/>
            <a:ext cx="130766" cy="261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88CF4BA-7779-E876-822D-B8C752F8FF38}"/>
              </a:ext>
            </a:extLst>
          </p:cNvPr>
          <p:cNvSpPr/>
          <p:nvPr/>
        </p:nvSpPr>
        <p:spPr>
          <a:xfrm>
            <a:off x="1334274" y="2267744"/>
            <a:ext cx="332990" cy="2642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ntent Placeholder 30">
            <a:extLst>
              <a:ext uri="{FF2B5EF4-FFF2-40B4-BE49-F238E27FC236}">
                <a16:creationId xmlns:a16="http://schemas.microsoft.com/office/drawing/2014/main" id="{B6E11F2D-3634-EEA8-70C5-A4FFBE734B80}"/>
              </a:ext>
            </a:extLst>
          </p:cNvPr>
          <p:cNvSpPr txBox="1">
            <a:spLocks/>
          </p:cNvSpPr>
          <p:nvPr/>
        </p:nvSpPr>
        <p:spPr>
          <a:xfrm>
            <a:off x="214186" y="601553"/>
            <a:ext cx="8728776" cy="435731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93472"/>
                </a:solidFill>
                <a:effectLst/>
                <a:latin typeface="Roboto" panose="02000000000000000000" pitchFamily="2" charset="0"/>
              </a:rPr>
              <a:t>A draft note is available that includes suggested HEA-specific extensions and updates to core </a:t>
            </a:r>
            <a:r>
              <a:rPr lang="en-US" sz="2000" dirty="0" err="1">
                <a:solidFill>
                  <a:srgbClr val="293472"/>
                </a:solidFill>
                <a:effectLst/>
                <a:latin typeface="Roboto" panose="02000000000000000000" pitchFamily="2" charset="0"/>
              </a:rPr>
              <a:t>ObsCore</a:t>
            </a:r>
            <a:r>
              <a:rPr lang="en-US" sz="2000" dirty="0">
                <a:solidFill>
                  <a:srgbClr val="293472"/>
                </a:solidFill>
                <a:effectLst/>
                <a:latin typeface="Roboto" panose="02000000000000000000" pitchFamily="2" charset="0"/>
              </a:rPr>
              <a:t> definitions (such as </a:t>
            </a:r>
            <a:r>
              <a:rPr lang="en-US" sz="2000" dirty="0" err="1">
                <a:solidFill>
                  <a:srgbClr val="293472"/>
                </a:solidFill>
                <a:effectLst/>
                <a:latin typeface="Roboto" panose="02000000000000000000" pitchFamily="2" charset="0"/>
              </a:rPr>
              <a:t>dataproduct_type</a:t>
            </a:r>
            <a:r>
              <a:rPr lang="en-US" sz="2000" dirty="0">
                <a:solidFill>
                  <a:srgbClr val="293472"/>
                </a:solidFill>
                <a:effectLst/>
                <a:latin typeface="Roboto" panose="02000000000000000000" pitchFamily="2" charset="0"/>
              </a:rPr>
              <a:t>)</a:t>
            </a:r>
          </a:p>
          <a:p>
            <a:pPr algn="l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93472"/>
                </a:solidFill>
                <a:effectLst/>
                <a:latin typeface="Roboto" panose="02000000000000000000" pitchFamily="2" charset="0"/>
              </a:rPr>
              <a:t>Some sections contain only placeholders based on earlier feedback</a:t>
            </a:r>
          </a:p>
          <a:p>
            <a:pPr algn="l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93472"/>
                </a:solidFill>
                <a:effectLst/>
                <a:latin typeface="Roboto" panose="02000000000000000000" pitchFamily="2" charset="0"/>
              </a:rPr>
              <a:t>A limited number of use cases are currently provided</a:t>
            </a:r>
          </a:p>
          <a:p>
            <a:pPr algn="l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93472"/>
                </a:solidFill>
                <a:effectLst/>
                <a:latin typeface="Roboto" panose="02000000000000000000" pitchFamily="2" charset="0"/>
              </a:rPr>
              <a:t>The note requires broader examination by the IVOA HEA community, with further contributions needed to develop placeholders and create more use cases</a:t>
            </a:r>
          </a:p>
          <a:p>
            <a:pPr algn="l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93472"/>
                </a:solidFill>
                <a:effectLst/>
                <a:latin typeface="Roboto" panose="02000000000000000000" pitchFamily="2" charset="0"/>
              </a:rPr>
              <a:t>Considerable additional input is necessary for the sections on vocabulary, UCD, and MIME-type enhancements</a:t>
            </a:r>
          </a:p>
          <a:p>
            <a:pPr algn="l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93472"/>
                </a:solidFill>
                <a:effectLst/>
                <a:latin typeface="Roboto" panose="02000000000000000000" pitchFamily="2" charset="0"/>
              </a:rPr>
              <a:t>There are currently no implementations underway or planned (the work is still in the early stages)</a:t>
            </a:r>
            <a:endParaRPr lang="en-US" sz="1800" dirty="0">
              <a:solidFill>
                <a:srgbClr val="29347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922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0B3987-73C2-4927-2767-57D6E3206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F5D0B4A-71CA-9697-6EA0-6837A5FA66C1}"/>
              </a:ext>
            </a:extLst>
          </p:cNvPr>
          <p:cNvSpPr txBox="1">
            <a:spLocks/>
          </p:cNvSpPr>
          <p:nvPr/>
        </p:nvSpPr>
        <p:spPr>
          <a:xfrm>
            <a:off x="0" y="97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293472"/>
                </a:solidFill>
                <a:latin typeface="Charis SIL" panose="02000500060000020004" pitchFamily="2" charset="77"/>
                <a:ea typeface="Charis SIL" panose="02000500060000020004" pitchFamily="2" charset="77"/>
                <a:cs typeface="Charis SIL" panose="02000500060000020004" pitchFamily="2" charset="77"/>
              </a:rPr>
              <a:t>Open Questions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BD088AA-7A6C-8777-4E8A-4953D70445C8}"/>
              </a:ext>
            </a:extLst>
          </p:cNvPr>
          <p:cNvSpPr txBox="1"/>
          <p:nvPr/>
        </p:nvSpPr>
        <p:spPr>
          <a:xfrm>
            <a:off x="1212379" y="2374486"/>
            <a:ext cx="130766" cy="261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0212799-D7BD-FD8B-B3AC-288EAFC78022}"/>
              </a:ext>
            </a:extLst>
          </p:cNvPr>
          <p:cNvSpPr/>
          <p:nvPr/>
        </p:nvSpPr>
        <p:spPr>
          <a:xfrm>
            <a:off x="1334274" y="2267744"/>
            <a:ext cx="332990" cy="2642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ntent Placeholder 30">
            <a:extLst>
              <a:ext uri="{FF2B5EF4-FFF2-40B4-BE49-F238E27FC236}">
                <a16:creationId xmlns:a16="http://schemas.microsoft.com/office/drawing/2014/main" id="{8657DD30-2634-DF83-DE2C-B9EBB69E7B3E}"/>
              </a:ext>
            </a:extLst>
          </p:cNvPr>
          <p:cNvSpPr txBox="1">
            <a:spLocks/>
          </p:cNvSpPr>
          <p:nvPr/>
        </p:nvSpPr>
        <p:spPr>
          <a:xfrm>
            <a:off x="214186" y="601552"/>
            <a:ext cx="8728776" cy="426810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93472"/>
                </a:solidFill>
                <a:effectLst/>
                <a:latin typeface="Roboto" panose="02000000000000000000" pitchFamily="2" charset="0"/>
              </a:rPr>
              <a:t>How do we best coordinate across different wavebands for updates that extend beyond just the HE waveband, even if HEA “arrives first”?</a:t>
            </a:r>
          </a:p>
          <a:p>
            <a:pPr algn="l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93472"/>
                </a:solidFill>
                <a:effectLst/>
                <a:latin typeface="Roboto" panose="02000000000000000000" pitchFamily="2" charset="0"/>
              </a:rPr>
              <a:t>What is the plan for converging </a:t>
            </a:r>
            <a:r>
              <a:rPr lang="en-US" sz="2000" dirty="0" err="1">
                <a:solidFill>
                  <a:srgbClr val="293472"/>
                </a:solidFill>
                <a:effectLst/>
                <a:latin typeface="Roboto" panose="02000000000000000000" pitchFamily="2" charset="0"/>
              </a:rPr>
              <a:t>ObsCore</a:t>
            </a:r>
            <a:r>
              <a:rPr lang="en-US" sz="2000" dirty="0">
                <a:solidFill>
                  <a:srgbClr val="29347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293472"/>
                </a:solidFill>
                <a:effectLst/>
                <a:latin typeface="Roboto" panose="02000000000000000000" pitchFamily="2" charset="0"/>
              </a:rPr>
              <a:t>dataproduct</a:t>
            </a:r>
            <a:r>
              <a:rPr lang="en-US" sz="2000" dirty="0" err="1">
                <a:solidFill>
                  <a:srgbClr val="293472"/>
                </a:solidFill>
                <a:latin typeface="Roboto" panose="02000000000000000000" pitchFamily="2" charset="0"/>
              </a:rPr>
              <a:t>_</a:t>
            </a:r>
            <a:r>
              <a:rPr lang="en-US" sz="2000" dirty="0" err="1">
                <a:solidFill>
                  <a:srgbClr val="293472"/>
                </a:solidFill>
                <a:effectLst/>
                <a:latin typeface="Roboto" panose="02000000000000000000" pitchFamily="2" charset="0"/>
              </a:rPr>
              <a:t>types</a:t>
            </a:r>
            <a:r>
              <a:rPr lang="en-US" sz="2000" dirty="0">
                <a:solidFill>
                  <a:srgbClr val="293472"/>
                </a:solidFill>
                <a:effectLst/>
                <a:latin typeface="Roboto" panose="02000000000000000000" pitchFamily="2" charset="0"/>
              </a:rPr>
              <a:t> and the data product type vocabulary?</a:t>
            </a:r>
          </a:p>
          <a:p>
            <a:pPr algn="l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93472"/>
                </a:solidFill>
                <a:effectLst/>
                <a:latin typeface="Roboto" panose="02000000000000000000" pitchFamily="2" charset="0"/>
              </a:rPr>
              <a:t>We have some concerns regarding the absence of clear definitions (for instance, in vocabulary entries) that may impact HEA data products, as prevailing assumptions from other wavebands may not apply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solidFill>
                  <a:srgbClr val="293472"/>
                </a:solidFill>
                <a:latin typeface="Roboto" panose="02000000000000000000" pitchFamily="2" charset="0"/>
              </a:rPr>
              <a:t>F</a:t>
            </a:r>
            <a:r>
              <a:rPr lang="en-US" sz="1800" dirty="0">
                <a:solidFill>
                  <a:srgbClr val="293472"/>
                </a:solidFill>
                <a:effectLst/>
                <a:latin typeface="Roboto" panose="02000000000000000000" pitchFamily="2" charset="0"/>
              </a:rPr>
              <a:t>or example, the messenger may not always be photons, and “calibrated” data often lacks calibrated spectral axes or photometry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solidFill>
                  <a:srgbClr val="293472"/>
                </a:solidFill>
                <a:effectLst/>
                <a:latin typeface="Roboto" panose="02000000000000000000" pitchFamily="2" charset="0"/>
              </a:rPr>
              <a:t>What is the most effective approach to tackle these cross-waveband issues?</a:t>
            </a:r>
            <a:endParaRPr lang="en-US" sz="1100" dirty="0">
              <a:solidFill>
                <a:srgbClr val="29347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621107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133008</TotalTime>
  <Words>534</Words>
  <Application>Microsoft Macintosh PowerPoint</Application>
  <PresentationFormat>On-screen Show (16:9)</PresentationFormat>
  <Paragraphs>41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Charis SIL</vt:lpstr>
      <vt:lpstr>Arial</vt:lpstr>
      <vt:lpstr>Roboto</vt:lpstr>
      <vt:lpstr>Cambria Math</vt:lpstr>
      <vt:lpstr>Calibri</vt:lpstr>
      <vt:lpstr>Black</vt:lpstr>
      <vt:lpstr>PowerPoint Presentation</vt:lpstr>
      <vt:lpstr>PowerPoint Presentation</vt:lpstr>
      <vt:lpstr>PowerPoint Presentation</vt:lpstr>
      <vt:lpstr>PowerPoint Presentation</vt:lpstr>
    </vt:vector>
  </TitlesOfParts>
  <Company>NASA/GST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Malanoski</dc:creator>
  <cp:lastModifiedBy>Ian Evans</cp:lastModifiedBy>
  <cp:revision>715</cp:revision>
  <cp:lastPrinted>2019-12-30T16:25:32Z</cp:lastPrinted>
  <dcterms:created xsi:type="dcterms:W3CDTF">2015-04-30T19:47:53Z</dcterms:created>
  <dcterms:modified xsi:type="dcterms:W3CDTF">2025-05-23T18:50:04Z</dcterms:modified>
</cp:coreProperties>
</file>