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91"/>
    <p:restoredTop sz="94651"/>
  </p:normalViewPr>
  <p:slideViewPr>
    <p:cSldViewPr snapToGrid="0">
      <p:cViewPr>
        <p:scale>
          <a:sx n="159" d="100"/>
          <a:sy n="159" d="100"/>
        </p:scale>
        <p:origin x="1304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F4A9-AD4E-9B50-8242-4936F35884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32984-296B-BCBD-F295-5C1AC7A9F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D48E2-164E-8F5B-272C-755977A03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581D3-7807-74AD-CAB1-3A8E9EE0B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8E4D8-5050-457A-B5BA-ECB01C7D4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2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43DC3-8CEA-8D2D-B4D8-8D786AF83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9C34F-09BF-FAAE-EAA7-845532A68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0E09E-CF44-8C69-990E-5576E7393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E91F2-6389-D38E-B1E7-772042154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F26D7-9EA5-01C8-B013-CFFCEF77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23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DCA72-3E6A-5F86-8C7B-C4E96E0C3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A2CFA-A4C8-765E-F775-952647C35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40BB5-17DA-9279-50B4-28A875C6C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FB020-54E6-3AD3-9C69-35528BC27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AEF8-DC1C-E2FA-094F-54C4FB8AB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240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22CCF-AEBE-A5BF-151A-290DBA4DD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73B69-65B0-CEC4-93F7-9EBAC566B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D1EC11-0723-C3DC-62F6-B2854B908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D8BA22-352F-6EAD-728C-A03AA464C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D4C47B-C918-9541-0603-4D00ED2F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FCD40-2E6A-D869-0D0F-359D8E447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04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E3098-A3F2-667D-CC05-5AD5B9FA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D279F-6D0F-4B46-948A-DF0193361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81D7F-3A3D-A8EE-77CF-31E0F5D45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6EEBA-867E-5152-674C-159FE2A75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0F7AD2-8F0B-3B17-7FA2-AC1988EB32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A9D056-65FD-6BD1-189A-2F689FC68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E5C114-0998-DFC9-B302-CCABB3D9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7B860-5176-1A6A-9A98-A6E894FFB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F4D3-735B-F1D1-BFD7-20347CD41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F22A9-D22D-6510-0E85-7489F163B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B83BE-9751-4210-6CC7-297148EA3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C07981-78F3-FD58-87C6-3C5F55F37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9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78177B-FE51-7364-6BAB-59DFBEDC1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F21DFF-0AA6-9ED8-F417-C0F7DC0A8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2514B-BB69-3F9D-1F7C-2FADC2E2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8009-187E-A44D-8035-6924100B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F1B5-CF42-6CCA-DA53-96BB382B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9502E-EB05-B175-9D99-DC6587727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EAD6B6-DD07-E10D-E0D6-5FD4F38D6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46D3B-36EC-EA77-414C-E70D43019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83A7D4-C099-2847-FED2-8A2E1009F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56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81FE5-E7E5-2602-C81A-3AC1CE99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5D73E-D6BF-75E7-524A-E5202E59E13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E6E67-2C59-3A62-77DC-18A555B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ADFFAA-0627-E607-1392-52C04DD91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9BEC0-A5F3-962D-19A7-F04182F70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6D865-CE48-48A9-076E-AD54BA69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84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5C5A-F981-2CAC-E32C-CF460F7AB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EFA68-0265-AEA2-00F3-400F1695D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81B99-A286-564D-99CC-8BDAAF28E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EDB78-3A4E-21B3-41ED-2E5157B95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01A96-E989-DE7F-4724-5F944E5BA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66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AC9FE-5123-31DB-CFEB-7CD4CA8D3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D81729-46B3-0F82-946C-8531E793F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0F286-B747-78CA-ABC0-B40FDB07E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11FFE-32C1-C9F3-9A0C-84CC8CC9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93B6B-0BC9-093F-EBB9-166454F59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0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318C4B-595D-AC10-3673-323EC24C5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99A0E-7CAC-2D5D-E717-30F95299D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94AAA-B9A0-F876-40AB-39B67F8AD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3247E2-9EF9-1C45-8A71-739EEFF5A562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61CB7-A6CE-5AB1-BCF5-9C4D5FEA7F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5FC8D-36CB-F34B-2AAE-912D21C7F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F1168-688B-4740-B449-782109A1B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1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9172-029E-B96D-3850-36A043D86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– CSP 10/26/26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97E19A-1B9F-652E-2F19-F4B0889BD7E7}"/>
              </a:ext>
            </a:extLst>
          </p:cNvPr>
          <p:cNvSpPr txBox="1"/>
          <p:nvPr/>
        </p:nvSpPr>
        <p:spPr>
          <a:xfrm>
            <a:off x="925033" y="1792461"/>
            <a:ext cx="883831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Summary of CSP activities at the last Interop</a:t>
            </a:r>
          </a:p>
          <a:p>
            <a:pPr marL="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Inputs for CSP presentations at the Perth Interop </a:t>
            </a:r>
          </a:p>
          <a:p>
            <a:pPr marL="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Plans for Madrid 2027 Interop: plenary sessions</a:t>
            </a:r>
          </a:p>
          <a:p>
            <a:pPr marL="0" marR="0" lvl="0" indent="-342900" algn="l" fontAlgn="base"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Plans for IAU in Rome </a:t>
            </a:r>
          </a:p>
          <a:p>
            <a:pPr marL="0" marR="0" indent="0" algn="l" fontAlgn="base">
              <a:buNone/>
            </a:pP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endParaRPr lang="en-US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l" fontAlgn="base">
              <a:buNone/>
            </a:pPr>
            <a:r>
              <a:rPr lang="en-US" dirty="0"/>
              <a:t>Attendees: Francesca C., Marco M, Rach B, Mark L., Pepi F., Raffaele D., Vandana D. </a:t>
            </a:r>
          </a:p>
          <a:p>
            <a:pPr marL="0" marR="0" indent="0" algn="l" fontAlgn="base">
              <a:buNone/>
            </a:pPr>
            <a:r>
              <a:rPr lang="en-US" dirty="0"/>
              <a:t>Regrets: Ada N., </a:t>
            </a:r>
            <a:r>
              <a:rPr lang="en-US" dirty="0" err="1"/>
              <a:t>Chenzou</a:t>
            </a:r>
            <a:r>
              <a:rPr lang="en-US" dirty="0"/>
              <a:t> C., Mark A., Enrique 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9E33C5-A910-0DB7-36A1-DC99F69CF825}"/>
              </a:ext>
            </a:extLst>
          </p:cNvPr>
          <p:cNvSpPr txBox="1"/>
          <p:nvPr/>
        </p:nvSpPr>
        <p:spPr>
          <a:xfrm>
            <a:off x="1081377" y="5001370"/>
            <a:ext cx="3792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Next meeting: end </a:t>
            </a:r>
            <a:r>
              <a:rPr lang="en-US" b="1">
                <a:highlight>
                  <a:srgbClr val="FFFF00"/>
                </a:highlight>
              </a:rPr>
              <a:t>of January 2027</a:t>
            </a:r>
            <a:endParaRPr lang="en-US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0493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9AB935-6E80-22A1-516F-2A84B4197AE9}"/>
              </a:ext>
            </a:extLst>
          </p:cNvPr>
          <p:cNvSpPr txBox="1"/>
          <p:nvPr/>
        </p:nvSpPr>
        <p:spPr>
          <a:xfrm>
            <a:off x="941493" y="889843"/>
            <a:ext cx="103090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Mark L.: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ASTRON meeting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Joint meeting with the Radio Astronomy IG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Found a volunteer for the vice chair of the R IG</a:t>
            </a:r>
          </a:p>
          <a:p>
            <a:pPr marL="285750" indent="-285750">
              <a:buFontTx/>
              <a:buChar char="-"/>
            </a:pPr>
            <a:r>
              <a:rPr lang="en-US" dirty="0"/>
              <a:t>Pepi F./Raffaele D.: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CSC 2.2 catalog is released</a:t>
            </a:r>
          </a:p>
          <a:p>
            <a:pPr marL="742950" lvl="1" indent="-285750">
              <a:buFontTx/>
              <a:buChar char="-"/>
            </a:pPr>
            <a:r>
              <a:rPr lang="en-US" dirty="0" err="1"/>
              <a:t>Obscore</a:t>
            </a:r>
            <a:r>
              <a:rPr lang="en-US" dirty="0"/>
              <a:t> extension is in progress, almost completed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New release of CSC HIPS</a:t>
            </a:r>
          </a:p>
          <a:p>
            <a:pPr marL="285750" indent="-285750">
              <a:buFontTx/>
              <a:buChar char="-"/>
            </a:pPr>
            <a:r>
              <a:rPr lang="en-US" dirty="0"/>
              <a:t>Rach B.: Euclid DR1 and Gaia DR4 releases: big milestones!</a:t>
            </a:r>
          </a:p>
          <a:p>
            <a:pPr marL="285750" indent="-285750">
              <a:buFontTx/>
              <a:buChar char="-"/>
            </a:pPr>
            <a:r>
              <a:rPr lang="en-US" dirty="0"/>
              <a:t>Marco M.:  incoming a request for joining the CSP from a CTAO rep, Matthias </a:t>
            </a:r>
            <a:r>
              <a:rPr lang="en-US" dirty="0" err="1"/>
              <a:t>Fuessling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Vandana D: 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Release of ancillary version of Euclid of DR1 (1.8PT) and </a:t>
            </a:r>
            <a:r>
              <a:rPr lang="en-US" dirty="0" err="1"/>
              <a:t>Spherex</a:t>
            </a:r>
            <a:r>
              <a:rPr lang="en-US" dirty="0"/>
              <a:t> DR1 on same day (the metadata is in CAOM format so it can be released immediately without any tweaking; good approach for fast and seamless release)</a:t>
            </a:r>
          </a:p>
          <a:p>
            <a:pPr marL="742950" lvl="1" indent="-285750">
              <a:buFontTx/>
              <a:buChar char="-"/>
            </a:pPr>
            <a:r>
              <a:rPr lang="en-US" dirty="0" err="1"/>
              <a:t>Spherex</a:t>
            </a:r>
            <a:r>
              <a:rPr lang="en-US" dirty="0"/>
              <a:t> DR1 includes an all sky HIPS cube which requires a mod to the standard through an extension; GDF will take the effort of discussing it at the Interop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69EEDA-A494-E3A8-70AA-9D0D88DEE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369410" cy="445908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Updates from attendees</a:t>
            </a:r>
          </a:p>
        </p:txBody>
      </p:sp>
    </p:spTree>
    <p:extLst>
      <p:ext uri="{BB962C8B-B14F-4D97-AF65-F5344CB8AC3E}">
        <p14:creationId xmlns:p14="http://schemas.microsoft.com/office/powerpoint/2010/main" val="3847214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0EF23-FF33-F50B-4528-E5F51C443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Perth Interop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913F2-A7AB-44EA-7685-00B7E579CA6C}"/>
              </a:ext>
            </a:extLst>
          </p:cNvPr>
          <p:cNvSpPr txBox="1"/>
          <p:nvPr/>
        </p:nvSpPr>
        <p:spPr>
          <a:xfrm>
            <a:off x="1070187" y="2038773"/>
            <a:ext cx="72645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Summary of Strasbourg plenaries</a:t>
            </a:r>
          </a:p>
          <a:p>
            <a:pPr marL="285750" indent="-285750">
              <a:buFontTx/>
              <a:buChar char="-"/>
            </a:pPr>
            <a:r>
              <a:rPr lang="en-US" dirty="0"/>
              <a:t>Questions/big topics for plenary sessions at the next interop meeting</a:t>
            </a:r>
          </a:p>
        </p:txBody>
      </p:sp>
    </p:spTree>
    <p:extLst>
      <p:ext uri="{BB962C8B-B14F-4D97-AF65-F5344CB8AC3E}">
        <p14:creationId xmlns:p14="http://schemas.microsoft.com/office/powerpoint/2010/main" val="1605177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44CF8-32F6-8253-7CAD-8BACB1FA1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34776-5D5C-3F40-BD2C-093B6C56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7377"/>
            <a:ext cx="10515600" cy="1325563"/>
          </a:xfrm>
        </p:spPr>
        <p:txBody>
          <a:bodyPr/>
          <a:lstStyle/>
          <a:p>
            <a:r>
              <a:rPr lang="en-US" dirty="0"/>
              <a:t>Madrid 2027 Interop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0CF3B6-EDAF-999F-D228-796B002BB30F}"/>
              </a:ext>
            </a:extLst>
          </p:cNvPr>
          <p:cNvSpPr txBox="1"/>
          <p:nvPr/>
        </p:nvSpPr>
        <p:spPr>
          <a:xfrm>
            <a:off x="196427" y="672454"/>
            <a:ext cx="1177823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endParaRPr lang="en-US" sz="1200" dirty="0"/>
          </a:p>
          <a:p>
            <a:pPr>
              <a:buNone/>
            </a:pPr>
            <a:r>
              <a:rPr lang="en-US" sz="1200" b="1" dirty="0">
                <a:sym typeface="Wingdings" pitchFamily="2" charset="2"/>
              </a:rPr>
              <a:t> </a:t>
            </a:r>
            <a:r>
              <a:rPr lang="en-US" sz="1200" b="1" dirty="0"/>
              <a:t>Existing projects: we could have a session on current projects that are at the beginning and could tells us what is working and has worked and what are the current needs. Few examples below.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Rubin: </a:t>
            </a:r>
          </a:p>
          <a:p>
            <a:pPr marL="742950" lvl="1" indent="-285750">
              <a:buFontTx/>
              <a:buChar char="-"/>
            </a:pPr>
            <a:r>
              <a:rPr lang="en-US" sz="1200" dirty="0"/>
              <a:t>TD ST MOC, cannot be generated every night, can they generate delta MOCs? How does it work? </a:t>
            </a:r>
          </a:p>
          <a:p>
            <a:pPr marL="742950" lvl="1" indent="-285750">
              <a:buFontTx/>
              <a:buChar char="-"/>
            </a:pPr>
            <a:r>
              <a:rPr lang="en-US" sz="1200" dirty="0"/>
              <a:t>This will impact also new upcoming missions like UVEX, ULTRASAT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Roman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Euclid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Planetary/Solar: Solar Orbiter; contact Arnaud Masson (Project Scientist (Cluster) &amp; Heliophysics Archives Science Lead) and  Mark Bentley (Planetary scientist), </a:t>
            </a:r>
            <a:r>
              <a:rPr lang="en-US" sz="1200" dirty="0" err="1"/>
              <a:t>Chenzou</a:t>
            </a:r>
            <a:r>
              <a:rPr lang="en-US" sz="1200" dirty="0"/>
              <a:t> Cui</a:t>
            </a:r>
          </a:p>
          <a:p>
            <a:pPr marL="285750" indent="-285750">
              <a:buFontTx/>
              <a:buChar char="-"/>
            </a:pPr>
            <a:r>
              <a:rPr lang="en-US" sz="1200" dirty="0" err="1"/>
              <a:t>NgVLA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en-US" sz="1200" dirty="0"/>
              <a:t>SKA</a:t>
            </a:r>
            <a:endParaRPr lang="en-US" sz="1200" b="1" dirty="0"/>
          </a:p>
          <a:p>
            <a:r>
              <a:rPr lang="en-US" sz="1200" b="1" dirty="0">
                <a:sym typeface="Wingdings" pitchFamily="2" charset="2"/>
              </a:rPr>
              <a:t> </a:t>
            </a:r>
            <a:r>
              <a:rPr lang="en-US" sz="1200" b="1" dirty="0"/>
              <a:t>New projects:  One or more plenary sessions focused on Future missions/projects/telescopes and their needs. Few examples:</a:t>
            </a:r>
          </a:p>
          <a:p>
            <a:pPr marL="285750" indent="-285750" fontAlgn="base">
              <a:buFontTx/>
              <a:buChar char="-"/>
            </a:pPr>
            <a:r>
              <a:rPr lang="en-US" sz="1200" dirty="0"/>
              <a:t>NASA UVEX – launch 2031</a:t>
            </a:r>
          </a:p>
          <a:p>
            <a:pPr marL="285750" indent="-285750" fontAlgn="base">
              <a:buFontTx/>
              <a:buChar char="-"/>
            </a:pPr>
            <a:r>
              <a:rPr lang="en-US" sz="1200" dirty="0"/>
              <a:t>Schmidt foundation missions/telescopes/archives </a:t>
            </a:r>
          </a:p>
          <a:p>
            <a:pPr marL="285750" indent="-285750" fontAlgn="base">
              <a:buFontTx/>
              <a:buChar char="-"/>
            </a:pPr>
            <a:r>
              <a:rPr lang="en-US" sz="1200" dirty="0"/>
              <a:t>ULTRASAT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Planetary/Solar:</a:t>
            </a:r>
          </a:p>
          <a:p>
            <a:pPr marL="742950" lvl="1" indent="-285750">
              <a:buFontTx/>
              <a:buChar char="-"/>
            </a:pPr>
            <a:r>
              <a:rPr lang="en-US" sz="1200" dirty="0"/>
              <a:t>Neo Surveyor</a:t>
            </a:r>
          </a:p>
          <a:p>
            <a:pPr marL="742950" lvl="1" indent="-285750">
              <a:buFontTx/>
              <a:buChar char="-"/>
            </a:pPr>
            <a:r>
              <a:rPr lang="en-US" sz="1200" dirty="0">
                <a:sym typeface="Wingdings" pitchFamily="2" charset="2"/>
              </a:rPr>
              <a:t>Ariel:  2031 launch – exoplanet </a:t>
            </a:r>
          </a:p>
          <a:p>
            <a:pPr marL="742950" lvl="1" indent="-285750">
              <a:buFontTx/>
              <a:buChar char="-"/>
            </a:pPr>
            <a:r>
              <a:rPr lang="en-US" sz="1200" dirty="0">
                <a:sym typeface="Wingdings" pitchFamily="2" charset="2"/>
              </a:rPr>
              <a:t>Plato: 2027 launch, exoplanet transit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en-US" sz="1200" dirty="0"/>
              <a:t>PRIMA: polarimetry (IXPE- Polarimetry), not very advance in </a:t>
            </a:r>
            <a:r>
              <a:rPr lang="en-US" sz="1200" dirty="0" err="1"/>
              <a:t>obscore</a:t>
            </a:r>
            <a:r>
              <a:rPr lang="en-US" sz="1200" dirty="0"/>
              <a:t>, what are the future needs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ELT, ESO </a:t>
            </a:r>
            <a:r>
              <a:rPr lang="en-US" sz="1200" dirty="0">
                <a:sym typeface="Wingdings" pitchFamily="2" charset="2"/>
              </a:rPr>
              <a:t> Mark Allen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en-US" sz="1200" dirty="0"/>
              <a:t>GMT, TMT </a:t>
            </a:r>
            <a:r>
              <a:rPr lang="en-US" sz="1200" dirty="0">
                <a:sym typeface="Wingdings" pitchFamily="2" charset="2"/>
              </a:rPr>
              <a:t> </a:t>
            </a:r>
            <a:r>
              <a:rPr lang="en-US" sz="1200" dirty="0" err="1">
                <a:sym typeface="Wingdings" pitchFamily="2" charset="2"/>
              </a:rPr>
              <a:t>Noirlab</a:t>
            </a:r>
            <a:r>
              <a:rPr lang="en-US" sz="1200" dirty="0">
                <a:sym typeface="Wingdings" pitchFamily="2" charset="2"/>
              </a:rPr>
              <a:t>, Robert N. </a:t>
            </a:r>
          </a:p>
          <a:p>
            <a:pPr marL="285750" indent="-285750">
              <a:buFontTx/>
              <a:buChar char="-"/>
            </a:pPr>
            <a:endParaRPr lang="en-US" sz="1200" dirty="0">
              <a:sym typeface="Wingdings" pitchFamily="2" charset="2"/>
            </a:endParaRPr>
          </a:p>
          <a:p>
            <a:r>
              <a:rPr lang="en-US" sz="1200" b="1" dirty="0">
                <a:sym typeface="Wingdings" pitchFamily="2" charset="2"/>
              </a:rPr>
              <a:t> Make sure to follow plenary sessions with tech session from WG on topics of relevant discussion (Marco Molinaro keep listening into CSP meetings):</a:t>
            </a:r>
            <a:endParaRPr lang="en-US" sz="1400" b="1" dirty="0"/>
          </a:p>
          <a:p>
            <a:pPr marL="285750" indent="-285750">
              <a:buFontTx/>
              <a:buChar char="-"/>
            </a:pPr>
            <a:r>
              <a:rPr lang="en-US" sz="1200" dirty="0"/>
              <a:t>Future dev of HIPS</a:t>
            </a:r>
          </a:p>
          <a:p>
            <a:pPr marL="285750" indent="-285750">
              <a:buFontTx/>
              <a:buChar char="-"/>
            </a:pPr>
            <a:r>
              <a:rPr lang="en-US" sz="1200" dirty="0"/>
              <a:t>Ask speakers for wishes and bring back to TCG</a:t>
            </a:r>
          </a:p>
          <a:p>
            <a:r>
              <a:rPr lang="en-US" sz="1200" b="1" dirty="0">
                <a:sym typeface="Wingdings" pitchFamily="2" charset="2"/>
              </a:rPr>
              <a:t> New format: One </a:t>
            </a:r>
            <a:r>
              <a:rPr lang="en-US" sz="1200" b="1" dirty="0"/>
              <a:t>Plenary talk on AI data format: </a:t>
            </a:r>
          </a:p>
          <a:p>
            <a:pPr marL="742950" lvl="1" indent="-285750">
              <a:buFontTx/>
              <a:buChar char="-"/>
            </a:pPr>
            <a:r>
              <a:rPr lang="en-US" sz="1200" dirty="0"/>
              <a:t>What archives and IVOA could offer as a product to be AI compatible or LLM compatible</a:t>
            </a:r>
          </a:p>
          <a:p>
            <a:pPr marL="742950" lvl="1" indent="-285750">
              <a:buFontTx/>
              <a:buChar char="-"/>
            </a:pPr>
            <a:r>
              <a:rPr lang="en-US" sz="1200" dirty="0"/>
              <a:t>Cosmic AI based project: ask Mark Lacy </a:t>
            </a:r>
          </a:p>
          <a:p>
            <a:r>
              <a:rPr lang="en-US" sz="1200" b="1" dirty="0">
                <a:sym typeface="Wingdings" pitchFamily="2" charset="2"/>
              </a:rPr>
              <a:t> </a:t>
            </a:r>
            <a:r>
              <a:rPr lang="en-US" sz="1200" b="1" dirty="0"/>
              <a:t>Remind EC/ESA organizer that is the 25</a:t>
            </a:r>
            <a:r>
              <a:rPr lang="en-US" sz="1200" b="1" baseline="30000" dirty="0"/>
              <a:t>th</a:t>
            </a:r>
            <a:r>
              <a:rPr lang="en-US" sz="1200" b="1" dirty="0"/>
              <a:t> Anniversary of the IVOA</a:t>
            </a:r>
          </a:p>
        </p:txBody>
      </p:sp>
    </p:spTree>
    <p:extLst>
      <p:ext uri="{BB962C8B-B14F-4D97-AF65-F5344CB8AC3E}">
        <p14:creationId xmlns:p14="http://schemas.microsoft.com/office/powerpoint/2010/main" val="1676051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F378-18AF-1FAC-7C59-DCF52A9A7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IAU Rome - 2027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438C7-5160-48CF-EBBB-6A5598B246E8}"/>
              </a:ext>
            </a:extLst>
          </p:cNvPr>
          <p:cNvSpPr txBox="1"/>
          <p:nvPr/>
        </p:nvSpPr>
        <p:spPr>
          <a:xfrm>
            <a:off x="620201" y="1812897"/>
            <a:ext cx="60322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Session at the Interop in Perth focused on organizing IAU</a:t>
            </a:r>
          </a:p>
          <a:p>
            <a:pPr marL="285750" indent="-285750">
              <a:buFontTx/>
              <a:buChar char="-"/>
            </a:pPr>
            <a:r>
              <a:rPr lang="en-US" dirty="0"/>
              <a:t>CSP members could support staffing a booth if needed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53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10192</TotalTime>
  <Words>562</Words>
  <Application>Microsoft Macintosh PowerPoint</Application>
  <PresentationFormat>Widescreen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Office Theme</vt:lpstr>
      <vt:lpstr>Agenda – CSP 10/26/26</vt:lpstr>
      <vt:lpstr>Updates from attendees</vt:lpstr>
      <vt:lpstr>Perth Interop</vt:lpstr>
      <vt:lpstr>Madrid 2027 Interop</vt:lpstr>
      <vt:lpstr>IAU Rome - 2027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Civano, Francesca M. (GSFC-6600)</dc:creator>
  <cp:lastModifiedBy>Civano, Francesca M. (GSFC-6600)</cp:lastModifiedBy>
  <cp:revision>4</cp:revision>
  <dcterms:created xsi:type="dcterms:W3CDTF">2026-10-26T13:43:11Z</dcterms:created>
  <dcterms:modified xsi:type="dcterms:W3CDTF">2026-10-26T18:08:09Z</dcterms:modified>
</cp:coreProperties>
</file>